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73" r:id="rId2"/>
  </p:sldMasterIdLst>
  <p:notesMasterIdLst>
    <p:notesMasterId r:id="rId21"/>
  </p:notesMasterIdLst>
  <p:sldIdLst>
    <p:sldId id="257" r:id="rId3"/>
    <p:sldId id="784" r:id="rId4"/>
    <p:sldId id="1043" r:id="rId5"/>
    <p:sldId id="720" r:id="rId6"/>
    <p:sldId id="1044" r:id="rId7"/>
    <p:sldId id="1045" r:id="rId8"/>
    <p:sldId id="1046" r:id="rId9"/>
    <p:sldId id="1049" r:id="rId10"/>
    <p:sldId id="1056" r:id="rId11"/>
    <p:sldId id="1050" r:id="rId12"/>
    <p:sldId id="1051" r:id="rId13"/>
    <p:sldId id="1052" r:id="rId14"/>
    <p:sldId id="1053" r:id="rId15"/>
    <p:sldId id="1057" r:id="rId16"/>
    <p:sldId id="1054" r:id="rId17"/>
    <p:sldId id="1055" r:id="rId18"/>
    <p:sldId id="995" r:id="rId19"/>
    <p:sldId id="996" r:id="rId20"/>
  </p:sldIdLst>
  <p:sldSz cx="9144000" cy="5148263"/>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Gotham HTF" charset="0"/>
      <p:bold r:id="rId28"/>
      <p:italic r:id="rId29"/>
      <p:boldItalic r:id="rId30"/>
    </p:embeddedFont>
    <p:embeddedFont>
      <p:font typeface="Gotham HTF Light" charset="0"/>
      <p:regular r:id="rId31"/>
      <p:bold r:id="rId32"/>
      <p:italic r:id="rId33"/>
    </p:embeddedFont>
    <p:embeddedFont>
      <p:font typeface="Gotham HTF Medium" charset="0"/>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89" userDrawn="1">
          <p15:clr>
            <a:srgbClr val="A4A3A4"/>
          </p15:clr>
        </p15:guide>
        <p15:guide id="4" orient="horz" pos="2869" userDrawn="1">
          <p15:clr>
            <a:srgbClr val="A4A3A4"/>
          </p15:clr>
        </p15:guide>
        <p15:guide id="5" pos="2880" userDrawn="1">
          <p15:clr>
            <a:srgbClr val="A4A3A4"/>
          </p15:clr>
        </p15:guide>
        <p15:guide id="6" orient="horz" pos="1622" userDrawn="1">
          <p15:clr>
            <a:srgbClr val="A4A3A4"/>
          </p15:clr>
        </p15:guide>
        <p15:guide id="7" orient="horz" pos="419" userDrawn="1">
          <p15:clr>
            <a:srgbClr val="A4A3A4"/>
          </p15:clr>
        </p15:guide>
        <p15:guide id="8" pos="2767" userDrawn="1">
          <p15:clr>
            <a:srgbClr val="A4A3A4"/>
          </p15:clr>
        </p15:guide>
        <p15:guide id="9" pos="2993" userDrawn="1">
          <p15:clr>
            <a:srgbClr val="A4A3A4"/>
          </p15:clr>
        </p15:guide>
        <p15:guide id="10" pos="5171" userDrawn="1">
          <p15:clr>
            <a:srgbClr val="A4A3A4"/>
          </p15:clr>
        </p15:guide>
        <p15:guide id="11" orient="horz" pos="873" userDrawn="1">
          <p15:clr>
            <a:srgbClr val="A4A3A4"/>
          </p15:clr>
        </p15:guide>
        <p15:guide id="12" pos="1678" userDrawn="1">
          <p15:clr>
            <a:srgbClr val="A4A3A4"/>
          </p15:clr>
        </p15:guide>
        <p15:guide id="13" orient="horz" pos="692" userDrawn="1">
          <p15:clr>
            <a:srgbClr val="A4A3A4"/>
          </p15:clr>
        </p15:guide>
        <p15:guide id="14" pos="40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Gustavo Silva Teodoro" initials="FGST" lastIdx="1" clrIdx="0">
    <p:extLst>
      <p:ext uri="{19B8F6BF-5375-455C-9EA6-DF929625EA0E}">
        <p15:presenceInfo xmlns:p15="http://schemas.microsoft.com/office/powerpoint/2012/main" userId="d3b71a2dd7d06e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ED145B"/>
    <a:srgbClr val="797979"/>
    <a:srgbClr val="FFFFFF"/>
    <a:srgbClr val="7D8C92"/>
    <a:srgbClr val="E9EBED"/>
    <a:srgbClr val="D3D4D6"/>
    <a:srgbClr val="91A3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64" autoAdjust="0"/>
    <p:restoredTop sz="94743"/>
  </p:normalViewPr>
  <p:slideViewPr>
    <p:cSldViewPr snapToGrid="0" snapToObjects="1">
      <p:cViewPr varScale="1">
        <p:scale>
          <a:sx n="85" d="100"/>
          <a:sy n="85" d="100"/>
        </p:scale>
        <p:origin x="1314" y="78"/>
      </p:cViewPr>
      <p:guideLst>
        <p:guide pos="589"/>
        <p:guide orient="horz" pos="2869"/>
        <p:guide pos="2880"/>
        <p:guide orient="horz" pos="1622"/>
        <p:guide orient="horz" pos="419"/>
        <p:guide pos="2767"/>
        <p:guide pos="2993"/>
        <p:guide pos="5171"/>
        <p:guide orient="horz" pos="873"/>
        <p:guide pos="1678"/>
        <p:guide orient="horz" pos="692"/>
        <p:guide pos="4082"/>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3/4/2023</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‹nº›</a:t>
            </a:fld>
            <a:endParaRPr lang="en-US"/>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601966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08178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860271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143499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24281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562890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17</a:t>
            </a:fld>
            <a:endParaRPr lang="en-US"/>
          </a:p>
        </p:txBody>
      </p:sp>
    </p:spTree>
    <p:extLst>
      <p:ext uri="{BB962C8B-B14F-4D97-AF65-F5344CB8AC3E}">
        <p14:creationId xmlns:p14="http://schemas.microsoft.com/office/powerpoint/2010/main" val="172471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18</a:t>
            </a:fld>
            <a:endParaRPr lang="en-US"/>
          </a:p>
        </p:txBody>
      </p:sp>
    </p:spTree>
    <p:extLst>
      <p:ext uri="{BB962C8B-B14F-4D97-AF65-F5344CB8AC3E}">
        <p14:creationId xmlns:p14="http://schemas.microsoft.com/office/powerpoint/2010/main" val="288273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05467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718470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5365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88353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0720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5806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46191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notações 1"/>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79882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E5B1C-B3F5-4185-9472-787D4B78B518}"/>
              </a:ext>
            </a:extLst>
          </p:cNvPr>
          <p:cNvSpPr>
            <a:spLocks noGrp="1"/>
          </p:cNvSpPr>
          <p:nvPr>
            <p:ph type="ctrTitle"/>
          </p:nvPr>
        </p:nvSpPr>
        <p:spPr>
          <a:xfrm>
            <a:off x="1143000" y="842963"/>
            <a:ext cx="6858000" cy="1792287"/>
          </a:xfrm>
          <a:prstGeom prst="rect">
            <a:avLst/>
          </a:prstGeo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D4912B0-BD5C-485A-BF42-70D35A1A7CE6}"/>
              </a:ext>
            </a:extLst>
          </p:cNvPr>
          <p:cNvSpPr>
            <a:spLocks noGrp="1"/>
          </p:cNvSpPr>
          <p:nvPr>
            <p:ph type="subTitle" idx="1"/>
          </p:nvPr>
        </p:nvSpPr>
        <p:spPr>
          <a:xfrm>
            <a:off x="1143000" y="2703513"/>
            <a:ext cx="6858000" cy="12430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76D1B7F-CA94-466C-AFAD-D17AEE3F3134}"/>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5" name="Espaço Reservado para Rodapé 4">
            <a:extLst>
              <a:ext uri="{FF2B5EF4-FFF2-40B4-BE49-F238E27FC236}">
                <a16:creationId xmlns:a16="http://schemas.microsoft.com/office/drawing/2014/main" id="{E83AE329-D863-4772-8A1A-A1B2AD4C4826}"/>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482DB79E-5CB4-419A-97A8-A967D4171EE2}"/>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2448815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EB639-5A09-481A-A5E4-B7AD714FD2E4}"/>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7D5C45D-79BC-4F0E-8783-92F450E9E82F}"/>
              </a:ext>
            </a:extLst>
          </p:cNvPr>
          <p:cNvSpPr>
            <a:spLocks noGrp="1"/>
          </p:cNvSpPr>
          <p:nvPr>
            <p:ph type="body" orient="vert" idx="1"/>
          </p:nvPr>
        </p:nvSpPr>
        <p:spPr>
          <a:xfrm>
            <a:off x="628650" y="1370013"/>
            <a:ext cx="7886700" cy="3267075"/>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B93DFF7-2D80-4F91-B3ED-42B56530D03F}"/>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5" name="Espaço Reservado para Rodapé 4">
            <a:extLst>
              <a:ext uri="{FF2B5EF4-FFF2-40B4-BE49-F238E27FC236}">
                <a16:creationId xmlns:a16="http://schemas.microsoft.com/office/drawing/2014/main" id="{C59AF59A-F34B-4B30-A210-F3ED65B5BF36}"/>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3782EDE8-FF13-4DEC-89CC-6DA3C8411795}"/>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420106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71A69CE-0B12-41CF-8367-E94F3462CF10}"/>
              </a:ext>
            </a:extLst>
          </p:cNvPr>
          <p:cNvSpPr>
            <a:spLocks noGrp="1"/>
          </p:cNvSpPr>
          <p:nvPr>
            <p:ph type="title" orient="vert"/>
          </p:nvPr>
        </p:nvSpPr>
        <p:spPr>
          <a:xfrm>
            <a:off x="6543675" y="274638"/>
            <a:ext cx="1971675" cy="4362450"/>
          </a:xfrm>
          <a:prstGeom prst="rect">
            <a:avLst/>
          </a:prstGeo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CF2463F-5893-4039-A4C0-CDA105D4EA95}"/>
              </a:ext>
            </a:extLst>
          </p:cNvPr>
          <p:cNvSpPr>
            <a:spLocks noGrp="1"/>
          </p:cNvSpPr>
          <p:nvPr>
            <p:ph type="body" orient="vert" idx="1"/>
          </p:nvPr>
        </p:nvSpPr>
        <p:spPr>
          <a:xfrm>
            <a:off x="628650" y="274638"/>
            <a:ext cx="5762625" cy="4362450"/>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F44292-BE36-4171-B0E8-D4F718C742C2}"/>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5" name="Espaço Reservado para Rodapé 4">
            <a:extLst>
              <a:ext uri="{FF2B5EF4-FFF2-40B4-BE49-F238E27FC236}">
                <a16:creationId xmlns:a16="http://schemas.microsoft.com/office/drawing/2014/main" id="{16098FF3-89D1-4637-BD8E-E37EA87E79D2}"/>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F23E05DE-7688-4DB5-8E72-765E4BD37B2B}"/>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1959759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688B6-60D9-404A-B659-6A815152637C}"/>
              </a:ext>
            </a:extLst>
          </p:cNvPr>
          <p:cNvSpPr>
            <a:spLocks noGrp="1"/>
          </p:cNvSpPr>
          <p:nvPr>
            <p:ph type="ctrTitle"/>
          </p:nvPr>
        </p:nvSpPr>
        <p:spPr>
          <a:xfrm>
            <a:off x="1143000" y="842154"/>
            <a:ext cx="6858000" cy="1792358"/>
          </a:xfrm>
          <a:prstGeom prst="rect">
            <a:avLst/>
          </a:prstGeo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69BA0A65-C5CE-4BC6-9A80-0C7B17B4B74E}"/>
              </a:ext>
            </a:extLst>
          </p:cNvPr>
          <p:cNvSpPr>
            <a:spLocks noGrp="1"/>
          </p:cNvSpPr>
          <p:nvPr>
            <p:ph type="subTitle" idx="1"/>
          </p:nvPr>
        </p:nvSpPr>
        <p:spPr>
          <a:xfrm>
            <a:off x="1143000" y="2704427"/>
            <a:ext cx="6858000" cy="124257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0A63125-D71B-4E2B-80AC-822FB69E1C62}"/>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5" name="Espaço Reservado para Rodapé 4">
            <a:extLst>
              <a:ext uri="{FF2B5EF4-FFF2-40B4-BE49-F238E27FC236}">
                <a16:creationId xmlns:a16="http://schemas.microsoft.com/office/drawing/2014/main" id="{64E40966-5A9D-4252-B96A-B85F08F17A69}"/>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7FE151EB-DB54-46A7-BDEF-3E111DDD245D}"/>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2686025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7CCA9-2A8E-4C6E-838D-96EA1BFFE1BC}"/>
              </a:ext>
            </a:extLst>
          </p:cNvPr>
          <p:cNvSpPr>
            <a:spLocks noGrp="1"/>
          </p:cNvSpPr>
          <p:nvPr>
            <p:ph type="title"/>
          </p:nvPr>
        </p:nvSpPr>
        <p:spPr>
          <a:xfrm>
            <a:off x="628650" y="274893"/>
            <a:ext cx="7886700" cy="99469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AC622E1-40DF-44EC-8FB8-54F749C44EC1}"/>
              </a:ext>
            </a:extLst>
          </p:cNvPr>
          <p:cNvSpPr>
            <a:spLocks noGrp="1"/>
          </p:cNvSpPr>
          <p:nvPr>
            <p:ph idx="1"/>
          </p:nvPr>
        </p:nvSpPr>
        <p:spPr>
          <a:xfrm>
            <a:off x="628650" y="1371282"/>
            <a:ext cx="7886700" cy="3265333"/>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824CC7-7DC1-47EB-AE2A-97BEB9668F57}"/>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5" name="Espaço Reservado para Rodapé 4">
            <a:extLst>
              <a:ext uri="{FF2B5EF4-FFF2-40B4-BE49-F238E27FC236}">
                <a16:creationId xmlns:a16="http://schemas.microsoft.com/office/drawing/2014/main" id="{0EACB6D8-BEE8-459C-A221-0A80645A089E}"/>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32CCE390-9E8D-4C87-81C4-C40DC7656E46}"/>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3740887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8A0CC-B638-49F4-BC2A-315DA6DDCB05}"/>
              </a:ext>
            </a:extLst>
          </p:cNvPr>
          <p:cNvSpPr>
            <a:spLocks noGrp="1"/>
          </p:cNvSpPr>
          <p:nvPr>
            <p:ph type="title"/>
          </p:nvPr>
        </p:nvSpPr>
        <p:spPr>
          <a:xfrm>
            <a:off x="623888" y="1283888"/>
            <a:ext cx="7886700" cy="2141932"/>
          </a:xfrm>
          <a:prstGeom prst="rect">
            <a:avLst/>
          </a:prstGeo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D15E68C-5F68-4BA4-919A-E6EA03FEFF74}"/>
              </a:ext>
            </a:extLst>
          </p:cNvPr>
          <p:cNvSpPr>
            <a:spLocks noGrp="1"/>
          </p:cNvSpPr>
          <p:nvPr>
            <p:ph type="body" idx="1"/>
          </p:nvPr>
        </p:nvSpPr>
        <p:spPr>
          <a:xfrm>
            <a:off x="623888" y="3444887"/>
            <a:ext cx="7886700" cy="1126580"/>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4CB9ED77-15BA-44BC-A510-7244D7AF7230}"/>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5" name="Espaço Reservado para Rodapé 4">
            <a:extLst>
              <a:ext uri="{FF2B5EF4-FFF2-40B4-BE49-F238E27FC236}">
                <a16:creationId xmlns:a16="http://schemas.microsoft.com/office/drawing/2014/main" id="{AC019DBE-2FEC-40A6-9C3A-55CED92A6607}"/>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0D729631-D45C-4AB6-ACEB-268FA825FED6}"/>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92003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1BCD6-A9EB-45B5-86EE-234D734A7D1B}"/>
              </a:ext>
            </a:extLst>
          </p:cNvPr>
          <p:cNvSpPr>
            <a:spLocks noGrp="1"/>
          </p:cNvSpPr>
          <p:nvPr>
            <p:ph type="title"/>
          </p:nvPr>
        </p:nvSpPr>
        <p:spPr>
          <a:xfrm>
            <a:off x="628650" y="274893"/>
            <a:ext cx="7886700" cy="99469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3DA26DE-910B-4CA4-B7AD-FDD252EE4C63}"/>
              </a:ext>
            </a:extLst>
          </p:cNvPr>
          <p:cNvSpPr>
            <a:spLocks noGrp="1"/>
          </p:cNvSpPr>
          <p:nvPr>
            <p:ph sz="half" idx="1"/>
          </p:nvPr>
        </p:nvSpPr>
        <p:spPr>
          <a:xfrm>
            <a:off x="628650" y="1371282"/>
            <a:ext cx="3867150" cy="3265333"/>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F818DBE-1FA5-4780-BD69-D05C3A70D556}"/>
              </a:ext>
            </a:extLst>
          </p:cNvPr>
          <p:cNvSpPr>
            <a:spLocks noGrp="1"/>
          </p:cNvSpPr>
          <p:nvPr>
            <p:ph sz="half" idx="2"/>
          </p:nvPr>
        </p:nvSpPr>
        <p:spPr>
          <a:xfrm>
            <a:off x="4648200" y="1371282"/>
            <a:ext cx="3867150" cy="3265333"/>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D8F4494-DC4D-438E-8781-2E26E34F6B4D}"/>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6" name="Espaço Reservado para Rodapé 5">
            <a:extLst>
              <a:ext uri="{FF2B5EF4-FFF2-40B4-BE49-F238E27FC236}">
                <a16:creationId xmlns:a16="http://schemas.microsoft.com/office/drawing/2014/main" id="{40A4233A-4CFF-4CEF-BE50-00D9C25BFC97}"/>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3ACFAE1D-72CA-4888-9E2E-7502E057F73F}"/>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2891102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A6C937-7A35-44DB-82EE-EC5292DF8BB2}"/>
              </a:ext>
            </a:extLst>
          </p:cNvPr>
          <p:cNvSpPr>
            <a:spLocks noGrp="1"/>
          </p:cNvSpPr>
          <p:nvPr>
            <p:ph type="title"/>
          </p:nvPr>
        </p:nvSpPr>
        <p:spPr>
          <a:xfrm>
            <a:off x="630238" y="274893"/>
            <a:ext cx="7886700" cy="994695"/>
          </a:xfrm>
          <a:prstGeom prst="rect">
            <a:avLst/>
          </a:prstGeo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37E28B5-074B-49A5-8839-8E2E6B572D7E}"/>
              </a:ext>
            </a:extLst>
          </p:cNvPr>
          <p:cNvSpPr>
            <a:spLocks noGrp="1"/>
          </p:cNvSpPr>
          <p:nvPr>
            <p:ph type="body" idx="1"/>
          </p:nvPr>
        </p:nvSpPr>
        <p:spPr>
          <a:xfrm>
            <a:off x="630239" y="1261643"/>
            <a:ext cx="3868737" cy="61969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FFEC6D89-C7CA-4C5D-BADF-89407A321C9A}"/>
              </a:ext>
            </a:extLst>
          </p:cNvPr>
          <p:cNvSpPr>
            <a:spLocks noGrp="1"/>
          </p:cNvSpPr>
          <p:nvPr>
            <p:ph sz="half" idx="2"/>
          </p:nvPr>
        </p:nvSpPr>
        <p:spPr>
          <a:xfrm>
            <a:off x="630239" y="1881341"/>
            <a:ext cx="3868737" cy="276480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28141A0-1895-4ECE-A105-E12DF77A2778}"/>
              </a:ext>
            </a:extLst>
          </p:cNvPr>
          <p:cNvSpPr>
            <a:spLocks noGrp="1"/>
          </p:cNvSpPr>
          <p:nvPr>
            <p:ph type="body" sz="quarter" idx="3"/>
          </p:nvPr>
        </p:nvSpPr>
        <p:spPr>
          <a:xfrm>
            <a:off x="4629150" y="1261643"/>
            <a:ext cx="3887788" cy="61969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2B0613F4-9B30-47F2-A7D7-47536AEDBC9D}"/>
              </a:ext>
            </a:extLst>
          </p:cNvPr>
          <p:cNvSpPr>
            <a:spLocks noGrp="1"/>
          </p:cNvSpPr>
          <p:nvPr>
            <p:ph sz="quarter" idx="4"/>
          </p:nvPr>
        </p:nvSpPr>
        <p:spPr>
          <a:xfrm>
            <a:off x="4629150" y="1881341"/>
            <a:ext cx="3887788" cy="276480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AD814A5-E192-4737-93ED-EC775C4551F0}"/>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8" name="Espaço Reservado para Rodapé 7">
            <a:extLst>
              <a:ext uri="{FF2B5EF4-FFF2-40B4-BE49-F238E27FC236}">
                <a16:creationId xmlns:a16="http://schemas.microsoft.com/office/drawing/2014/main" id="{7635F6CC-A459-42A0-BF5F-BAB4AFA66FB9}"/>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AF168770-25A1-4103-8E85-80B37FBD2AD2}"/>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126982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274DF-61D2-4058-A57E-F8FDDB3348FF}"/>
              </a:ext>
            </a:extLst>
          </p:cNvPr>
          <p:cNvSpPr>
            <a:spLocks noGrp="1"/>
          </p:cNvSpPr>
          <p:nvPr>
            <p:ph type="title"/>
          </p:nvPr>
        </p:nvSpPr>
        <p:spPr>
          <a:xfrm>
            <a:off x="628650" y="274893"/>
            <a:ext cx="7886700" cy="994695"/>
          </a:xfrm>
          <a:prstGeom prst="rect">
            <a:avLst/>
          </a:prstGeom>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E1038B0-83D5-48B9-90F1-7FAADBA881DE}"/>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4" name="Espaço Reservado para Rodapé 3">
            <a:extLst>
              <a:ext uri="{FF2B5EF4-FFF2-40B4-BE49-F238E27FC236}">
                <a16:creationId xmlns:a16="http://schemas.microsoft.com/office/drawing/2014/main" id="{EB8F986E-0CDD-4087-83D0-A31DA9D5B5B9}"/>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2263AD7C-4BEC-4E28-A55D-CD07AADBA9AD}"/>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66333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DF1FDDA-0270-473D-A74D-20CF7D641000}"/>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3" name="Espaço Reservado para Rodapé 2">
            <a:extLst>
              <a:ext uri="{FF2B5EF4-FFF2-40B4-BE49-F238E27FC236}">
                <a16:creationId xmlns:a16="http://schemas.microsoft.com/office/drawing/2014/main" id="{74F82A0D-4A4D-4D53-890F-8F2954D3D5A9}"/>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4428468F-3595-4BF0-9FFD-A3239D8D0DBE}"/>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269582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B5625-1112-4D8E-BC7C-29D6466A10DB}"/>
              </a:ext>
            </a:extLst>
          </p:cNvPr>
          <p:cNvSpPr>
            <a:spLocks noGrp="1"/>
          </p:cNvSpPr>
          <p:nvPr>
            <p:ph type="title"/>
          </p:nvPr>
        </p:nvSpPr>
        <p:spPr>
          <a:xfrm>
            <a:off x="630239" y="343218"/>
            <a:ext cx="2949575" cy="1201261"/>
          </a:xfrm>
          <a:prstGeom prst="rect">
            <a:avLst/>
          </a:prstGeo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8E20713-41A8-4224-B0F7-59E054B8C882}"/>
              </a:ext>
            </a:extLst>
          </p:cNvPr>
          <p:cNvSpPr>
            <a:spLocks noGrp="1"/>
          </p:cNvSpPr>
          <p:nvPr>
            <p:ph idx="1"/>
          </p:nvPr>
        </p:nvSpPr>
        <p:spPr>
          <a:xfrm>
            <a:off x="3887788" y="742050"/>
            <a:ext cx="4629150" cy="3657809"/>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D5CDE71-1E37-4A15-9BA1-CA64C5780BA8}"/>
              </a:ext>
            </a:extLst>
          </p:cNvPr>
          <p:cNvSpPr>
            <a:spLocks noGrp="1"/>
          </p:cNvSpPr>
          <p:nvPr>
            <p:ph type="body" sz="half" idx="2"/>
          </p:nvPr>
        </p:nvSpPr>
        <p:spPr>
          <a:xfrm>
            <a:off x="630239" y="1544479"/>
            <a:ext cx="2949575" cy="286173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71C6923-74E6-439F-AF35-BC60E7666793}"/>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6" name="Espaço Reservado para Rodapé 5">
            <a:extLst>
              <a:ext uri="{FF2B5EF4-FFF2-40B4-BE49-F238E27FC236}">
                <a16:creationId xmlns:a16="http://schemas.microsoft.com/office/drawing/2014/main" id="{3BB60B7D-8815-4934-B660-0048688C661C}"/>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96041BCB-58BF-46BF-BDEC-9C3418DD28A0}"/>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391775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E47D1-427C-4558-BC0A-2F150A2477C8}"/>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2381EE-BD01-4AF9-9F36-A2C087A98789}"/>
              </a:ext>
            </a:extLst>
          </p:cNvPr>
          <p:cNvSpPr>
            <a:spLocks noGrp="1"/>
          </p:cNvSpPr>
          <p:nvPr>
            <p:ph idx="1"/>
          </p:nvPr>
        </p:nvSpPr>
        <p:spPr>
          <a:xfrm>
            <a:off x="628650" y="1370013"/>
            <a:ext cx="788670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E3970B1-2719-4B49-9A94-AF9012698B5A}"/>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5" name="Espaço Reservado para Rodapé 4">
            <a:extLst>
              <a:ext uri="{FF2B5EF4-FFF2-40B4-BE49-F238E27FC236}">
                <a16:creationId xmlns:a16="http://schemas.microsoft.com/office/drawing/2014/main" id="{9F3C7FB8-D2C5-40C3-B81A-5AE1F76DC497}"/>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5D388F5F-535C-4873-B85D-963F1DFC642E}"/>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3062351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4B52A7-E0ED-4E42-8881-B16B2AFD83EC}"/>
              </a:ext>
            </a:extLst>
          </p:cNvPr>
          <p:cNvSpPr>
            <a:spLocks noGrp="1"/>
          </p:cNvSpPr>
          <p:nvPr>
            <p:ph type="title"/>
          </p:nvPr>
        </p:nvSpPr>
        <p:spPr>
          <a:xfrm>
            <a:off x="630239" y="343218"/>
            <a:ext cx="2949575" cy="1201261"/>
          </a:xfrm>
          <a:prstGeom prst="rect">
            <a:avLst/>
          </a:prstGeo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C0A14EC-F0B9-435C-949F-0CE65C37A406}"/>
              </a:ext>
            </a:extLst>
          </p:cNvPr>
          <p:cNvSpPr>
            <a:spLocks noGrp="1"/>
          </p:cNvSpPr>
          <p:nvPr>
            <p:ph type="pic" idx="1"/>
          </p:nvPr>
        </p:nvSpPr>
        <p:spPr>
          <a:xfrm>
            <a:off x="3887788" y="742050"/>
            <a:ext cx="4629150" cy="365780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46D3CE26-EC5E-4041-9F95-F6E409F39148}"/>
              </a:ext>
            </a:extLst>
          </p:cNvPr>
          <p:cNvSpPr>
            <a:spLocks noGrp="1"/>
          </p:cNvSpPr>
          <p:nvPr>
            <p:ph type="body" sz="half" idx="2"/>
          </p:nvPr>
        </p:nvSpPr>
        <p:spPr>
          <a:xfrm>
            <a:off x="630239" y="1544479"/>
            <a:ext cx="2949575" cy="286173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47812A64-7CD7-4EF5-B667-2BBD157B4253}"/>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6" name="Espaço Reservado para Rodapé 5">
            <a:extLst>
              <a:ext uri="{FF2B5EF4-FFF2-40B4-BE49-F238E27FC236}">
                <a16:creationId xmlns:a16="http://schemas.microsoft.com/office/drawing/2014/main" id="{75EE1D80-FDF9-468C-87B8-57BAC257DD88}"/>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AD986FC1-E180-430B-80D8-AB70513471C6}"/>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192353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DB714-85DE-411F-BC81-041E2339A68F}"/>
              </a:ext>
            </a:extLst>
          </p:cNvPr>
          <p:cNvSpPr>
            <a:spLocks noGrp="1"/>
          </p:cNvSpPr>
          <p:nvPr>
            <p:ph type="title"/>
          </p:nvPr>
        </p:nvSpPr>
        <p:spPr>
          <a:xfrm>
            <a:off x="628650" y="274893"/>
            <a:ext cx="7886700" cy="994695"/>
          </a:xfrm>
          <a:prstGeom prst="rect">
            <a:avLst/>
          </a:prstGeom>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B6F1AAFA-3A0B-4849-B37F-7C2AC8B57D71}"/>
              </a:ext>
            </a:extLst>
          </p:cNvPr>
          <p:cNvSpPr>
            <a:spLocks noGrp="1"/>
          </p:cNvSpPr>
          <p:nvPr>
            <p:ph type="body" orient="vert" idx="1"/>
          </p:nvPr>
        </p:nvSpPr>
        <p:spPr>
          <a:xfrm>
            <a:off x="628650" y="1371282"/>
            <a:ext cx="7886700" cy="3265333"/>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7AA3820-0CFF-4FB6-929F-0ACA7A699AB3}"/>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5" name="Espaço Reservado para Rodapé 4">
            <a:extLst>
              <a:ext uri="{FF2B5EF4-FFF2-40B4-BE49-F238E27FC236}">
                <a16:creationId xmlns:a16="http://schemas.microsoft.com/office/drawing/2014/main" id="{371AAA01-8E0C-48DA-8E24-5F7BE1E664E5}"/>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CAED9F34-29D7-49BC-A421-C3ED9CCDFAE5}"/>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1307384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94EFAB8-3FC3-46C9-989D-C4A08FA7F6E5}"/>
              </a:ext>
            </a:extLst>
          </p:cNvPr>
          <p:cNvSpPr>
            <a:spLocks noGrp="1"/>
          </p:cNvSpPr>
          <p:nvPr>
            <p:ph type="title" orient="vert"/>
          </p:nvPr>
        </p:nvSpPr>
        <p:spPr>
          <a:xfrm>
            <a:off x="6543676" y="274893"/>
            <a:ext cx="1971675" cy="4361722"/>
          </a:xfrm>
          <a:prstGeom prst="rect">
            <a:avLst/>
          </a:prstGeo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00A8CA1-5606-4A9D-BD2A-1C9CCDE83DEF}"/>
              </a:ext>
            </a:extLst>
          </p:cNvPr>
          <p:cNvSpPr>
            <a:spLocks noGrp="1"/>
          </p:cNvSpPr>
          <p:nvPr>
            <p:ph type="body" orient="vert" idx="1"/>
          </p:nvPr>
        </p:nvSpPr>
        <p:spPr>
          <a:xfrm>
            <a:off x="628651" y="274893"/>
            <a:ext cx="5762625" cy="4361722"/>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960167-6430-465C-8776-2D5EA0065C02}"/>
              </a:ext>
            </a:extLst>
          </p:cNvPr>
          <p:cNvSpPr>
            <a:spLocks noGrp="1"/>
          </p:cNvSpPr>
          <p:nvPr>
            <p:ph type="dt" sz="half" idx="10"/>
          </p:nvPr>
        </p:nvSpPr>
        <p:spPr>
          <a:xfrm>
            <a:off x="628650" y="4771678"/>
            <a:ext cx="2057400" cy="274891"/>
          </a:xfrm>
          <a:prstGeom prst="rect">
            <a:avLst/>
          </a:prstGeom>
        </p:spPr>
        <p:txBody>
          <a:bodyPr/>
          <a:lstStyle/>
          <a:p>
            <a:fld id="{36819F28-8113-4B76-9795-BA4BF81EC256}" type="datetimeFigureOut">
              <a:rPr lang="pt-BR" smtClean="0"/>
              <a:t>04/03/2023</a:t>
            </a:fld>
            <a:endParaRPr lang="pt-BR"/>
          </a:p>
        </p:txBody>
      </p:sp>
      <p:sp>
        <p:nvSpPr>
          <p:cNvPr id="5" name="Espaço Reservado para Rodapé 4">
            <a:extLst>
              <a:ext uri="{FF2B5EF4-FFF2-40B4-BE49-F238E27FC236}">
                <a16:creationId xmlns:a16="http://schemas.microsoft.com/office/drawing/2014/main" id="{A81DDFA8-4993-4BF4-9270-1B019E0B419A}"/>
              </a:ext>
            </a:extLst>
          </p:cNvPr>
          <p:cNvSpPr>
            <a:spLocks noGrp="1"/>
          </p:cNvSpPr>
          <p:nvPr>
            <p:ph type="ftr" sz="quarter" idx="11"/>
          </p:nvPr>
        </p:nvSpPr>
        <p:spPr>
          <a:xfrm>
            <a:off x="3028950" y="4771678"/>
            <a:ext cx="3086100" cy="274891"/>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2F6B4D08-D721-4759-8944-2A796A894F03}"/>
              </a:ext>
            </a:extLst>
          </p:cNvPr>
          <p:cNvSpPr>
            <a:spLocks noGrp="1"/>
          </p:cNvSpPr>
          <p:nvPr>
            <p:ph type="sldNum" sz="quarter" idx="12"/>
          </p:nvPr>
        </p:nvSpPr>
        <p:spPr>
          <a:xfrm>
            <a:off x="6457950" y="4771678"/>
            <a:ext cx="2057400" cy="274891"/>
          </a:xfrm>
          <a:prstGeom prst="rect">
            <a:avLst/>
          </a:prstGeom>
        </p:spPr>
        <p:txBody>
          <a:bodyPr/>
          <a:lstStyle/>
          <a:p>
            <a:fld id="{00DD613D-5CD9-4749-BF53-451765AC40AF}" type="slidenum">
              <a:rPr lang="pt-BR" smtClean="0"/>
              <a:t>‹nº›</a:t>
            </a:fld>
            <a:endParaRPr lang="pt-BR"/>
          </a:p>
        </p:txBody>
      </p:sp>
    </p:spTree>
    <p:extLst>
      <p:ext uri="{BB962C8B-B14F-4D97-AF65-F5344CB8AC3E}">
        <p14:creationId xmlns:p14="http://schemas.microsoft.com/office/powerpoint/2010/main" val="32188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E1E49-FA0B-48DA-9470-6160EE01A495}"/>
              </a:ext>
            </a:extLst>
          </p:cNvPr>
          <p:cNvSpPr>
            <a:spLocks noGrp="1"/>
          </p:cNvSpPr>
          <p:nvPr>
            <p:ph type="title"/>
          </p:nvPr>
        </p:nvSpPr>
        <p:spPr>
          <a:xfrm>
            <a:off x="623888" y="1282700"/>
            <a:ext cx="7886700" cy="2141538"/>
          </a:xfrm>
          <a:prstGeom prst="rect">
            <a:avLst/>
          </a:prstGeo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41B3452-C2F9-4917-9C58-599DAF955F3C}"/>
              </a:ext>
            </a:extLst>
          </p:cNvPr>
          <p:cNvSpPr>
            <a:spLocks noGrp="1"/>
          </p:cNvSpPr>
          <p:nvPr>
            <p:ph type="body" idx="1"/>
          </p:nvPr>
        </p:nvSpPr>
        <p:spPr>
          <a:xfrm>
            <a:off x="623888" y="3444875"/>
            <a:ext cx="7886700" cy="112712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BFA8DC6C-28C5-48B2-A7E7-3EF80A80827D}"/>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5" name="Espaço Reservado para Rodapé 4">
            <a:extLst>
              <a:ext uri="{FF2B5EF4-FFF2-40B4-BE49-F238E27FC236}">
                <a16:creationId xmlns:a16="http://schemas.microsoft.com/office/drawing/2014/main" id="{5747023D-DABD-4C75-8451-4514F53E716E}"/>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C654B5C9-9B80-4809-84C0-2F5FC721D8F7}"/>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710410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1A160-0A99-4168-B088-D9BC4C5FA091}"/>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5338448-524F-4FF7-9D99-83A7D0DA93A3}"/>
              </a:ext>
            </a:extLst>
          </p:cNvPr>
          <p:cNvSpPr>
            <a:spLocks noGrp="1"/>
          </p:cNvSpPr>
          <p:nvPr>
            <p:ph sz="half" idx="1"/>
          </p:nvPr>
        </p:nvSpPr>
        <p:spPr>
          <a:xfrm>
            <a:off x="628650" y="1370013"/>
            <a:ext cx="386715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9C43459-0AB4-4C9E-B860-5F9F4888BF26}"/>
              </a:ext>
            </a:extLst>
          </p:cNvPr>
          <p:cNvSpPr>
            <a:spLocks noGrp="1"/>
          </p:cNvSpPr>
          <p:nvPr>
            <p:ph sz="half" idx="2"/>
          </p:nvPr>
        </p:nvSpPr>
        <p:spPr>
          <a:xfrm>
            <a:off x="4648200" y="1370013"/>
            <a:ext cx="386715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8D14EE7-0017-4DA1-AD84-54E45862BDDF}"/>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6" name="Espaço Reservado para Rodapé 5">
            <a:extLst>
              <a:ext uri="{FF2B5EF4-FFF2-40B4-BE49-F238E27FC236}">
                <a16:creationId xmlns:a16="http://schemas.microsoft.com/office/drawing/2014/main" id="{4D3CF18C-3706-44C0-85CE-01A7EA41A46A}"/>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332916D3-70C4-4BEE-8EA8-48F042ACC1E1}"/>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187576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B04E2-1F2C-4D0D-99F2-BD976F2D8F1E}"/>
              </a:ext>
            </a:extLst>
          </p:cNvPr>
          <p:cNvSpPr>
            <a:spLocks noGrp="1"/>
          </p:cNvSpPr>
          <p:nvPr>
            <p:ph type="title"/>
          </p:nvPr>
        </p:nvSpPr>
        <p:spPr>
          <a:xfrm>
            <a:off x="630238" y="274638"/>
            <a:ext cx="7886700" cy="993775"/>
          </a:xfrm>
          <a:prstGeom prst="rect">
            <a:avLst/>
          </a:prstGeo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7501BF57-E276-4C18-8EB1-FE8290CC9F61}"/>
              </a:ext>
            </a:extLst>
          </p:cNvPr>
          <p:cNvSpPr>
            <a:spLocks noGrp="1"/>
          </p:cNvSpPr>
          <p:nvPr>
            <p:ph type="body" idx="1"/>
          </p:nvPr>
        </p:nvSpPr>
        <p:spPr>
          <a:xfrm>
            <a:off x="630238" y="1262063"/>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1E3B9BE8-6594-4F5C-8C90-C3AD52265EDF}"/>
              </a:ext>
            </a:extLst>
          </p:cNvPr>
          <p:cNvSpPr>
            <a:spLocks noGrp="1"/>
          </p:cNvSpPr>
          <p:nvPr>
            <p:ph sz="half" idx="2"/>
          </p:nvPr>
        </p:nvSpPr>
        <p:spPr>
          <a:xfrm>
            <a:off x="630238" y="1881188"/>
            <a:ext cx="3868737" cy="276542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15B86BB-3156-44E7-B9F8-906AA36CB164}"/>
              </a:ext>
            </a:extLst>
          </p:cNvPr>
          <p:cNvSpPr>
            <a:spLocks noGrp="1"/>
          </p:cNvSpPr>
          <p:nvPr>
            <p:ph type="body" sz="quarter" idx="3"/>
          </p:nvPr>
        </p:nvSpPr>
        <p:spPr>
          <a:xfrm>
            <a:off x="4629150" y="1262063"/>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5D28FEA3-6306-4952-832C-C5519AF92399}"/>
              </a:ext>
            </a:extLst>
          </p:cNvPr>
          <p:cNvSpPr>
            <a:spLocks noGrp="1"/>
          </p:cNvSpPr>
          <p:nvPr>
            <p:ph sz="quarter" idx="4"/>
          </p:nvPr>
        </p:nvSpPr>
        <p:spPr>
          <a:xfrm>
            <a:off x="4629150" y="1881188"/>
            <a:ext cx="3887788" cy="276542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41B82C0-AA06-4DF3-9213-9952310D9B9B}"/>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8" name="Espaço Reservado para Rodapé 7">
            <a:extLst>
              <a:ext uri="{FF2B5EF4-FFF2-40B4-BE49-F238E27FC236}">
                <a16:creationId xmlns:a16="http://schemas.microsoft.com/office/drawing/2014/main" id="{81620E8E-4A9B-4938-9AE2-828F2EDF0ECA}"/>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68EAB3FF-D273-4C92-95B7-B6323F1CBF9E}"/>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208099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5F555-EE2F-4E3C-AA7F-93130440491B}"/>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7381DB8-FB6D-4AF4-9D64-C3F23AE7EE22}"/>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4" name="Espaço Reservado para Rodapé 3">
            <a:extLst>
              <a:ext uri="{FF2B5EF4-FFF2-40B4-BE49-F238E27FC236}">
                <a16:creationId xmlns:a16="http://schemas.microsoft.com/office/drawing/2014/main" id="{3BE6A8FA-5726-4C62-A078-3EEB74594F47}"/>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97D862B9-5702-47F4-A01D-807378A9E50A}"/>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36986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C355F2E-6C9E-404D-B06C-8664A0BAAFB0}"/>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3" name="Espaço Reservado para Rodapé 2">
            <a:extLst>
              <a:ext uri="{FF2B5EF4-FFF2-40B4-BE49-F238E27FC236}">
                <a16:creationId xmlns:a16="http://schemas.microsoft.com/office/drawing/2014/main" id="{AC77B522-F6B2-4065-BD14-CBFBB94031C1}"/>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9FF732C7-4A15-410B-9BCD-A19A3268AC2D}"/>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51827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3777A-CE91-4F33-B821-D7E1D320DCE9}"/>
              </a:ext>
            </a:extLst>
          </p:cNvPr>
          <p:cNvSpPr>
            <a:spLocks noGrp="1"/>
          </p:cNvSpPr>
          <p:nvPr>
            <p:ph type="title"/>
          </p:nvPr>
        </p:nvSpPr>
        <p:spPr>
          <a:xfrm>
            <a:off x="630238" y="342900"/>
            <a:ext cx="2949575" cy="1201738"/>
          </a:xfrm>
          <a:prstGeom prst="rect">
            <a:avLst/>
          </a:prstGeo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5D8F023-AEF0-4C70-BFB5-0B95497334B2}"/>
              </a:ext>
            </a:extLst>
          </p:cNvPr>
          <p:cNvSpPr>
            <a:spLocks noGrp="1"/>
          </p:cNvSpPr>
          <p:nvPr>
            <p:ph idx="1"/>
          </p:nvPr>
        </p:nvSpPr>
        <p:spPr>
          <a:xfrm>
            <a:off x="3887788" y="741363"/>
            <a:ext cx="4629150" cy="365918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0143C4D-E755-44FE-B15E-6460920192AE}"/>
              </a:ext>
            </a:extLst>
          </p:cNvPr>
          <p:cNvSpPr>
            <a:spLocks noGrp="1"/>
          </p:cNvSpPr>
          <p:nvPr>
            <p:ph type="body" sz="half" idx="2"/>
          </p:nvPr>
        </p:nvSpPr>
        <p:spPr>
          <a:xfrm>
            <a:off x="630238" y="1544638"/>
            <a:ext cx="2949575" cy="2860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212251C0-2198-4B2F-97CB-92CD62DAB189}"/>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6" name="Espaço Reservado para Rodapé 5">
            <a:extLst>
              <a:ext uri="{FF2B5EF4-FFF2-40B4-BE49-F238E27FC236}">
                <a16:creationId xmlns:a16="http://schemas.microsoft.com/office/drawing/2014/main" id="{D95B2B0D-0837-40B3-B7DF-DBB1B3D3BDEA}"/>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F7EA83DF-2661-4EC0-9843-1BA9BC3D1EEE}"/>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147352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10419-BB55-4DB6-B259-57442A192294}"/>
              </a:ext>
            </a:extLst>
          </p:cNvPr>
          <p:cNvSpPr>
            <a:spLocks noGrp="1"/>
          </p:cNvSpPr>
          <p:nvPr>
            <p:ph type="title"/>
          </p:nvPr>
        </p:nvSpPr>
        <p:spPr>
          <a:xfrm>
            <a:off x="630238" y="342900"/>
            <a:ext cx="2949575" cy="1201738"/>
          </a:xfrm>
          <a:prstGeom prst="rect">
            <a:avLst/>
          </a:prstGeo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AF1E8DDD-581C-4C27-AA44-66E186CC2086}"/>
              </a:ext>
            </a:extLst>
          </p:cNvPr>
          <p:cNvSpPr>
            <a:spLocks noGrp="1"/>
          </p:cNvSpPr>
          <p:nvPr>
            <p:ph type="pic" idx="1"/>
          </p:nvPr>
        </p:nvSpPr>
        <p:spPr>
          <a:xfrm>
            <a:off x="3887788" y="741363"/>
            <a:ext cx="4629150" cy="36591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E57F0D4-9A23-403F-8522-94CE7F5E5658}"/>
              </a:ext>
            </a:extLst>
          </p:cNvPr>
          <p:cNvSpPr>
            <a:spLocks noGrp="1"/>
          </p:cNvSpPr>
          <p:nvPr>
            <p:ph type="body" sz="half" idx="2"/>
          </p:nvPr>
        </p:nvSpPr>
        <p:spPr>
          <a:xfrm>
            <a:off x="630238" y="1544638"/>
            <a:ext cx="2949575" cy="2860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3203235-BFC4-411F-A80F-4D47DC76ED19}"/>
              </a:ext>
            </a:extLst>
          </p:cNvPr>
          <p:cNvSpPr>
            <a:spLocks noGrp="1"/>
          </p:cNvSpPr>
          <p:nvPr>
            <p:ph type="dt" sz="half" idx="10"/>
          </p:nvPr>
        </p:nvSpPr>
        <p:spPr>
          <a:xfrm>
            <a:off x="628650" y="4772025"/>
            <a:ext cx="2057400" cy="273050"/>
          </a:xfrm>
          <a:prstGeom prst="rect">
            <a:avLst/>
          </a:prstGeom>
        </p:spPr>
        <p:txBody>
          <a:bodyPr/>
          <a:lstStyle/>
          <a:p>
            <a:fld id="{5FAFCF1C-E999-4C2C-BAF7-9B2E598755BE}" type="datetimeFigureOut">
              <a:rPr lang="pt-BR" smtClean="0"/>
              <a:t>04/03/2023</a:t>
            </a:fld>
            <a:endParaRPr lang="pt-BR"/>
          </a:p>
        </p:txBody>
      </p:sp>
      <p:sp>
        <p:nvSpPr>
          <p:cNvPr id="6" name="Espaço Reservado para Rodapé 5">
            <a:extLst>
              <a:ext uri="{FF2B5EF4-FFF2-40B4-BE49-F238E27FC236}">
                <a16:creationId xmlns:a16="http://schemas.microsoft.com/office/drawing/2014/main" id="{5CC521ED-B770-4F9C-809B-97497D4B43E4}"/>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936BB71F-206D-40F7-A7C3-2ABE94685035}"/>
              </a:ext>
            </a:extLst>
          </p:cNvPr>
          <p:cNvSpPr>
            <a:spLocks noGrp="1"/>
          </p:cNvSpPr>
          <p:nvPr>
            <p:ph type="sldNum" sz="quarter" idx="12"/>
          </p:nvPr>
        </p:nvSpPr>
        <p:spPr>
          <a:xfrm>
            <a:off x="6457950" y="4772025"/>
            <a:ext cx="2057400" cy="273050"/>
          </a:xfrm>
          <a:prstGeom prst="rect">
            <a:avLst/>
          </a:prstGeom>
        </p:spPr>
        <p:txBody>
          <a:bodyPr/>
          <a:lstStyle/>
          <a:p>
            <a:fld id="{084DC0A8-CFEF-4BF6-9A36-FF19E8B711FD}" type="slidenum">
              <a:rPr lang="pt-BR" smtClean="0"/>
              <a:t>‹nº›</a:t>
            </a:fld>
            <a:endParaRPr lang="pt-BR"/>
          </a:p>
        </p:txBody>
      </p:sp>
    </p:spTree>
    <p:extLst>
      <p:ext uri="{BB962C8B-B14F-4D97-AF65-F5344CB8AC3E}">
        <p14:creationId xmlns:p14="http://schemas.microsoft.com/office/powerpoint/2010/main" val="43058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59ABDB89-3EDB-45C1-A4BA-CB6323AA7581}"/>
              </a:ext>
            </a:extLst>
          </p:cNvPr>
          <p:cNvPicPr>
            <a:picLocks noChangeAspect="1"/>
          </p:cNvPicPr>
          <p:nvPr userDrawn="1"/>
        </p:nvPicPr>
        <p:blipFill>
          <a:blip r:embed="rId13"/>
          <a:stretch>
            <a:fillRect/>
          </a:stretch>
        </p:blipFill>
        <p:spPr>
          <a:xfrm>
            <a:off x="304980" y="739008"/>
            <a:ext cx="2046785" cy="2397260"/>
          </a:xfrm>
          <a:prstGeom prst="rect">
            <a:avLst/>
          </a:prstGeom>
        </p:spPr>
      </p:pic>
      <p:pic>
        <p:nvPicPr>
          <p:cNvPr id="3" name="Gráfico 2">
            <a:extLst>
              <a:ext uri="{FF2B5EF4-FFF2-40B4-BE49-F238E27FC236}">
                <a16:creationId xmlns:a16="http://schemas.microsoft.com/office/drawing/2014/main" id="{EC85EC60-7214-42E6-B882-C0E01906734C}"/>
              </a:ext>
            </a:extLst>
          </p:cNvPr>
          <p:cNvPicPr>
            <a:picLocks noChangeAspect="1"/>
          </p:cNvPicPr>
          <p:nvPr userDrawn="1"/>
        </p:nvPicPr>
        <p:blipFill rotWithShape="1">
          <a:blip r:embed="rId14">
            <a:extLst>
              <a:ext uri="{96DAC541-7B7A-43D3-8B79-37D633B846F1}">
                <asvg:svgBlip xmlns:asvg="http://schemas.microsoft.com/office/drawing/2016/SVG/main" r:embed="rId15"/>
              </a:ext>
            </a:extLst>
          </a:blip>
          <a:srcRect b="7735"/>
          <a:stretch/>
        </p:blipFill>
        <p:spPr>
          <a:xfrm>
            <a:off x="6788572" y="2190749"/>
            <a:ext cx="2017354" cy="2195721"/>
          </a:xfrm>
          <a:prstGeom prst="rect">
            <a:avLst/>
          </a:prstGeom>
        </p:spPr>
      </p:pic>
      <p:pic>
        <p:nvPicPr>
          <p:cNvPr id="4" name="Imagem 3">
            <a:extLst>
              <a:ext uri="{FF2B5EF4-FFF2-40B4-BE49-F238E27FC236}">
                <a16:creationId xmlns:a16="http://schemas.microsoft.com/office/drawing/2014/main" id="{3CA18783-632E-4C46-8BA7-C61EFB92231F}"/>
              </a:ext>
            </a:extLst>
          </p:cNvPr>
          <p:cNvPicPr>
            <a:picLocks noChangeAspect="1"/>
          </p:cNvPicPr>
          <p:nvPr userDrawn="1"/>
        </p:nvPicPr>
        <p:blipFill>
          <a:blip r:embed="rId16"/>
          <a:stretch>
            <a:fillRect/>
          </a:stretch>
        </p:blipFill>
        <p:spPr>
          <a:xfrm>
            <a:off x="8302481" y="4261560"/>
            <a:ext cx="563614" cy="670650"/>
          </a:xfrm>
          <a:prstGeom prst="rect">
            <a:avLst/>
          </a:prstGeom>
        </p:spPr>
      </p:pic>
    </p:spTree>
    <p:extLst>
      <p:ext uri="{BB962C8B-B14F-4D97-AF65-F5344CB8AC3E}">
        <p14:creationId xmlns:p14="http://schemas.microsoft.com/office/powerpoint/2010/main" val="36557901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C5CF0D1D-D19C-4992-BDC6-8445FDDC0EEE}"/>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05945" y="211487"/>
            <a:ext cx="8732115" cy="4725291"/>
          </a:xfrm>
          <a:prstGeom prst="rect">
            <a:avLst/>
          </a:prstGeom>
        </p:spPr>
      </p:pic>
    </p:spTree>
    <p:extLst>
      <p:ext uri="{BB962C8B-B14F-4D97-AF65-F5344CB8AC3E}">
        <p14:creationId xmlns:p14="http://schemas.microsoft.com/office/powerpoint/2010/main" val="246826342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1C0475C8-851A-4E8B-B7DC-0927360D7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654" y="2217882"/>
            <a:ext cx="2648691" cy="712498"/>
          </a:xfrm>
          <a:prstGeom prst="rect">
            <a:avLst/>
          </a:prstGeom>
        </p:spPr>
      </p:pic>
    </p:spTree>
    <p:extLst>
      <p:ext uri="{BB962C8B-B14F-4D97-AF65-F5344CB8AC3E}">
        <p14:creationId xmlns:p14="http://schemas.microsoft.com/office/powerpoint/2010/main" val="320145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DESCRIÇÃO DO CONJUNTO DE DADOS: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6051" y="1206274"/>
            <a:ext cx="7272912" cy="1352679"/>
          </a:xfrm>
          <a:prstGeom prst="rect">
            <a:avLst/>
          </a:prstGeom>
          <a:noFill/>
        </p:spPr>
        <p:txBody>
          <a:bodyPr wrap="square" tIns="46800" rtlCol="0">
            <a:spAutoFit/>
          </a:bodyPr>
          <a:lstStyle/>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O conjunto de dados é formado por 8974 solicitações de crédito de diversos clientes, um mesmo cliente pode ter diversas solicitações de crédito com valores distintos.</a:t>
            </a:r>
          </a:p>
          <a:p>
            <a:pPr lvl="0">
              <a:lnSpc>
                <a:spcPct val="150000"/>
              </a:lnSpc>
              <a:buClr>
                <a:srgbClr val="ED145B"/>
              </a:buClr>
              <a:buSzPct val="100000"/>
            </a:pPr>
            <a:endParaRPr lang="pt-BR" sz="1400" dirty="0">
              <a:solidFill>
                <a:schemeClr val="tx1">
                  <a:lumMod val="65000"/>
                  <a:lumOff val="35000"/>
                </a:schemeClr>
              </a:solidFill>
              <a:latin typeface="Gotham HTF Light" pitchFamily="50" charset="0"/>
            </a:endParaRPr>
          </a:p>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Estará disponível no Portal Fiap.</a:t>
            </a:r>
          </a:p>
        </p:txBody>
      </p:sp>
    </p:spTree>
    <p:extLst>
      <p:ext uri="{BB962C8B-B14F-4D97-AF65-F5344CB8AC3E}">
        <p14:creationId xmlns:p14="http://schemas.microsoft.com/office/powerpoint/2010/main" val="267526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DESCRIÇÃO DO CONJUNTO DE DADOS: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5544" y="1051633"/>
            <a:ext cx="10164496" cy="3423438"/>
          </a:xfrm>
          <a:prstGeom prst="rect">
            <a:avLst/>
          </a:prstGeom>
          <a:noFill/>
        </p:spPr>
        <p:txBody>
          <a:bodyPr wrap="square" tIns="46800" rtlCol="0">
            <a:spAutoFit/>
          </a:bodyPr>
          <a:lstStyle/>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Abaixo temos a descrição dos 38 campos que formam o conjunto de dados:</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numero_solicitacao</a:t>
            </a:r>
            <a:r>
              <a:rPr lang="pt-BR" sz="1200" dirty="0">
                <a:solidFill>
                  <a:schemeClr val="tx1">
                    <a:lumMod val="65000"/>
                    <a:lumOff val="35000"/>
                  </a:schemeClr>
                </a:solidFill>
                <a:latin typeface="Gotham HTF Light" pitchFamily="50" charset="0"/>
              </a:rPr>
              <a:t>: Número da solicitação;</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razaoSocial</a:t>
            </a:r>
            <a:r>
              <a:rPr lang="pt-BR" sz="1200" dirty="0">
                <a:solidFill>
                  <a:schemeClr val="tx1">
                    <a:lumMod val="65000"/>
                    <a:lumOff val="35000"/>
                  </a:schemeClr>
                </a:solidFill>
                <a:latin typeface="Gotham HTF Light" pitchFamily="50" charset="0"/>
              </a:rPr>
              <a:t>: Razão Social Anonimizada;</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nomeFantasia</a:t>
            </a:r>
            <a:r>
              <a:rPr lang="pt-BR" sz="1200" dirty="0">
                <a:solidFill>
                  <a:schemeClr val="tx1">
                    <a:lumMod val="65000"/>
                    <a:lumOff val="35000"/>
                  </a:schemeClr>
                </a:solidFill>
                <a:latin typeface="Gotham HTF Light" pitchFamily="50" charset="0"/>
              </a:rPr>
              <a:t>: Nome Fantasia Anonimizado;</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cnpjSemTraco</a:t>
            </a:r>
            <a:r>
              <a:rPr lang="pt-BR" sz="1200" dirty="0">
                <a:solidFill>
                  <a:schemeClr val="tx1">
                    <a:lumMod val="65000"/>
                    <a:lumOff val="35000"/>
                  </a:schemeClr>
                </a:solidFill>
                <a:latin typeface="Gotham HTF Light" pitchFamily="50" charset="0"/>
              </a:rPr>
              <a:t>: CNPJ Anonimizado;</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maiorAtraso</a:t>
            </a:r>
            <a:r>
              <a:rPr lang="pt-BR" sz="1200" dirty="0">
                <a:solidFill>
                  <a:schemeClr val="tx1">
                    <a:lumMod val="65000"/>
                    <a:lumOff val="35000"/>
                  </a:schemeClr>
                </a:solidFill>
                <a:latin typeface="Gotham HTF Light" pitchFamily="50" charset="0"/>
              </a:rPr>
              <a:t>: Maior atraso de pagamento em dias;</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margemBrutaAcumulada</a:t>
            </a:r>
            <a:r>
              <a:rPr lang="pt-BR" sz="1200" dirty="0">
                <a:solidFill>
                  <a:schemeClr val="tx1">
                    <a:lumMod val="65000"/>
                    <a:lumOff val="35000"/>
                  </a:schemeClr>
                </a:solidFill>
                <a:latin typeface="Gotham HTF Light" pitchFamily="50" charset="0"/>
              </a:rPr>
              <a:t>: Margem bruta acumulada;</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percentualProtestos</a:t>
            </a:r>
            <a:r>
              <a:rPr lang="pt-BR" sz="1200" dirty="0">
                <a:solidFill>
                  <a:schemeClr val="tx1">
                    <a:lumMod val="65000"/>
                    <a:lumOff val="35000"/>
                  </a:schemeClr>
                </a:solidFill>
                <a:latin typeface="Gotham HTF Light" pitchFamily="50" charset="0"/>
              </a:rPr>
              <a:t>: Percentual protestos;</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primeiraCompra</a:t>
            </a:r>
            <a:r>
              <a:rPr lang="pt-BR" sz="1200" dirty="0">
                <a:solidFill>
                  <a:schemeClr val="tx1">
                    <a:lumMod val="65000"/>
                    <a:lumOff val="35000"/>
                  </a:schemeClr>
                </a:solidFill>
                <a:latin typeface="Gotham HTF Light" pitchFamily="50" charset="0"/>
              </a:rPr>
              <a:t>: Data da primeira compra na </a:t>
            </a:r>
            <a:r>
              <a:rPr lang="pt-BR" sz="1200" dirty="0" err="1">
                <a:solidFill>
                  <a:schemeClr val="tx1">
                    <a:lumMod val="65000"/>
                    <a:lumOff val="35000"/>
                  </a:schemeClr>
                </a:solidFill>
                <a:latin typeface="Gotham HTF Light" pitchFamily="50" charset="0"/>
              </a:rPr>
              <a:t>Wtec</a:t>
            </a:r>
            <a:r>
              <a:rPr lang="pt-BR" sz="1200" dirty="0">
                <a:solidFill>
                  <a:schemeClr val="tx1">
                    <a:lumMod val="65000"/>
                    <a:lumOff val="35000"/>
                  </a:schemeClr>
                </a:solidFill>
                <a:latin typeface="Gotham HTF Light" pitchFamily="50" charset="0"/>
              </a:rPr>
              <a:t>;</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prazoMedioRecebimentoVendas</a:t>
            </a:r>
            <a:r>
              <a:rPr lang="pt-BR" sz="1200" dirty="0">
                <a:solidFill>
                  <a:schemeClr val="tx1">
                    <a:lumMod val="65000"/>
                    <a:lumOff val="35000"/>
                  </a:schemeClr>
                </a:solidFill>
                <a:latin typeface="Gotham HTF Light" pitchFamily="50" charset="0"/>
              </a:rPr>
              <a:t>: prazo médio do recebimento de vendas do cliente;</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titulosEmAberto</a:t>
            </a:r>
            <a:r>
              <a:rPr lang="pt-BR" sz="1200" dirty="0">
                <a:solidFill>
                  <a:schemeClr val="tx1">
                    <a:lumMod val="65000"/>
                    <a:lumOff val="35000"/>
                  </a:schemeClr>
                </a:solidFill>
                <a:latin typeface="Gotham HTF Light" pitchFamily="50" charset="0"/>
              </a:rPr>
              <a:t>: valor total de títulos em aberto; </a:t>
            </a:r>
          </a:p>
          <a:p>
            <a:pPr marL="285750" lvl="0" indent="-285750">
              <a:lnSpc>
                <a:spcPct val="150000"/>
              </a:lnSpc>
              <a:buClr>
                <a:srgbClr val="ED145B"/>
              </a:buClr>
              <a:buSzPct val="100000"/>
              <a:buFont typeface="Arial" panose="020B0604020202020204" pitchFamily="34" charset="0"/>
              <a:buChar char="•"/>
            </a:pPr>
            <a:r>
              <a:rPr lang="pt-BR" sz="1200" dirty="0" err="1">
                <a:solidFill>
                  <a:schemeClr val="tx1">
                    <a:lumMod val="65000"/>
                    <a:lumOff val="35000"/>
                  </a:schemeClr>
                </a:solidFill>
                <a:latin typeface="Gotham HTF Light" pitchFamily="50" charset="0"/>
              </a:rPr>
              <a:t>valorSolicitado</a:t>
            </a:r>
            <a:r>
              <a:rPr lang="pt-BR" sz="1200" dirty="0">
                <a:solidFill>
                  <a:schemeClr val="tx1">
                    <a:lumMod val="65000"/>
                    <a:lumOff val="35000"/>
                  </a:schemeClr>
                </a:solidFill>
                <a:latin typeface="Gotham HTF Light" pitchFamily="50" charset="0"/>
              </a:rPr>
              <a:t>: valor de crédito solicitado;</a:t>
            </a:r>
          </a:p>
        </p:txBody>
      </p:sp>
    </p:spTree>
    <p:extLst>
      <p:ext uri="{BB962C8B-B14F-4D97-AF65-F5344CB8AC3E}">
        <p14:creationId xmlns:p14="http://schemas.microsoft.com/office/powerpoint/2010/main" val="89493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DESCRIÇÃO DO CONJUNTO DE DADOS: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5544" y="1051633"/>
            <a:ext cx="10164496" cy="3984104"/>
          </a:xfrm>
          <a:prstGeom prst="rect">
            <a:avLst/>
          </a:prstGeom>
          <a:noFill/>
        </p:spPr>
        <p:txBody>
          <a:bodyPr wrap="square" tIns="46800" rtlCol="0">
            <a:spAutoFit/>
          </a:bodyPr>
          <a:lstStyle/>
          <a:p>
            <a:pPr marL="171450" lvl="0" indent="-171450">
              <a:lnSpc>
                <a:spcPct val="150000"/>
              </a:lnSpc>
              <a:buClr>
                <a:srgbClr val="ED145B"/>
              </a:buClr>
              <a:buSzPct val="100000"/>
              <a:buFont typeface="Arial" panose="020B0604020202020204" pitchFamily="34" charset="0"/>
              <a:buChar char="•"/>
            </a:pPr>
            <a:r>
              <a:rPr lang="pt-BR" sz="1000" dirty="0">
                <a:solidFill>
                  <a:schemeClr val="tx1">
                    <a:lumMod val="65000"/>
                    <a:lumOff val="35000"/>
                  </a:schemeClr>
                </a:solidFill>
                <a:latin typeface="Gotham HTF Light" pitchFamily="50" charset="0"/>
              </a:rPr>
              <a:t>status: Status da solicitação: </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AprovadoAnalista</a:t>
            </a:r>
            <a:r>
              <a:rPr lang="pt-BR" sz="1000" dirty="0">
                <a:solidFill>
                  <a:schemeClr val="tx1">
                    <a:lumMod val="65000"/>
                    <a:lumOff val="35000"/>
                  </a:schemeClr>
                </a:solidFill>
                <a:latin typeface="Gotham HTF Light" pitchFamily="50" charset="0"/>
              </a:rPr>
              <a:t>: aprovado por um analista</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AprovadoComite</a:t>
            </a:r>
            <a:r>
              <a:rPr lang="pt-BR" sz="1000" dirty="0">
                <a:solidFill>
                  <a:schemeClr val="tx1">
                    <a:lumMod val="65000"/>
                    <a:lumOff val="35000"/>
                  </a:schemeClr>
                </a:solidFill>
                <a:latin typeface="Gotham HTF Light" pitchFamily="50" charset="0"/>
              </a:rPr>
              <a:t>: aprovado por um comitê, normalmente para valores mais expressivos</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AguardandoAprovacao</a:t>
            </a:r>
            <a:r>
              <a:rPr lang="pt-BR" sz="1000" dirty="0">
                <a:solidFill>
                  <a:schemeClr val="tx1">
                    <a:lumMod val="65000"/>
                    <a:lumOff val="35000"/>
                  </a:schemeClr>
                </a:solidFill>
                <a:latin typeface="Gotham HTF Light" pitchFamily="50" charset="0"/>
              </a:rPr>
              <a:t>: aguardando aprovação</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DocumentacaoReprovada</a:t>
            </a:r>
            <a:r>
              <a:rPr lang="pt-BR" sz="1000" dirty="0">
                <a:solidFill>
                  <a:schemeClr val="tx1">
                    <a:lumMod val="65000"/>
                    <a:lumOff val="35000"/>
                  </a:schemeClr>
                </a:solidFill>
                <a:latin typeface="Gotham HTF Light" pitchFamily="50" charset="0"/>
              </a:rPr>
              <a:t>: documentação reprovada</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EmAnaliseDocumentacao</a:t>
            </a:r>
            <a:r>
              <a:rPr lang="pt-BR" sz="1000" dirty="0">
                <a:solidFill>
                  <a:schemeClr val="tx1">
                    <a:lumMod val="65000"/>
                    <a:lumOff val="35000"/>
                  </a:schemeClr>
                </a:solidFill>
                <a:latin typeface="Gotham HTF Light" pitchFamily="50" charset="0"/>
              </a:rPr>
              <a:t>: em Análise da documentação</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ReprovadoAnalista</a:t>
            </a:r>
            <a:r>
              <a:rPr lang="pt-BR" sz="1000" dirty="0">
                <a:solidFill>
                  <a:schemeClr val="tx1">
                    <a:lumMod val="65000"/>
                    <a:lumOff val="35000"/>
                  </a:schemeClr>
                </a:solidFill>
                <a:latin typeface="Gotham HTF Light" pitchFamily="50" charset="0"/>
              </a:rPr>
              <a:t>: reprovado por um analista</a:t>
            </a:r>
          </a:p>
          <a:p>
            <a:pPr marL="628650" lvl="1"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ReprovadoComite</a:t>
            </a:r>
            <a:r>
              <a:rPr lang="pt-BR" sz="1000" dirty="0">
                <a:solidFill>
                  <a:schemeClr val="tx1">
                    <a:lumMod val="65000"/>
                    <a:lumOff val="35000"/>
                  </a:schemeClr>
                </a:solidFill>
                <a:latin typeface="Gotham HTF Light" pitchFamily="50" charset="0"/>
              </a:rPr>
              <a:t>: reprovado por um comitê</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definicaoRisco</a:t>
            </a:r>
            <a:r>
              <a:rPr lang="pt-BR" sz="1000" dirty="0">
                <a:solidFill>
                  <a:schemeClr val="tx1">
                    <a:lumMod val="65000"/>
                    <a:lumOff val="35000"/>
                  </a:schemeClr>
                </a:solidFill>
                <a:latin typeface="Gotham HTF Light" pitchFamily="50" charset="0"/>
              </a:rPr>
              <a:t>: categorização de risco;</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percentualRisco</a:t>
            </a:r>
            <a:r>
              <a:rPr lang="pt-BR" sz="1000" dirty="0">
                <a:solidFill>
                  <a:schemeClr val="tx1">
                    <a:lumMod val="65000"/>
                    <a:lumOff val="35000"/>
                  </a:schemeClr>
                </a:solidFill>
                <a:latin typeface="Gotham HTF Light" pitchFamily="50" charset="0"/>
              </a:rPr>
              <a:t>: onde 0 é baixo e 1 é alto;</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diferencaPercentualRisco</a:t>
            </a:r>
            <a:r>
              <a:rPr lang="pt-BR" sz="1000" dirty="0">
                <a:solidFill>
                  <a:schemeClr val="tx1">
                    <a:lumMod val="65000"/>
                    <a:lumOff val="35000"/>
                  </a:schemeClr>
                </a:solidFill>
                <a:latin typeface="Gotham HTF Light" pitchFamily="50" charset="0"/>
              </a:rPr>
              <a:t>: 1 - </a:t>
            </a:r>
            <a:r>
              <a:rPr lang="pt-BR" sz="1000" dirty="0" err="1">
                <a:solidFill>
                  <a:schemeClr val="tx1">
                    <a:lumMod val="65000"/>
                    <a:lumOff val="35000"/>
                  </a:schemeClr>
                </a:solidFill>
                <a:latin typeface="Gotham HTF Light" pitchFamily="50" charset="0"/>
              </a:rPr>
              <a:t>percentualRisco</a:t>
            </a:r>
            <a:r>
              <a:rPr lang="pt-BR" sz="1000" dirty="0">
                <a:solidFill>
                  <a:schemeClr val="tx1">
                    <a:lumMod val="65000"/>
                    <a:lumOff val="35000"/>
                  </a:schemeClr>
                </a:solidFill>
                <a:latin typeface="Gotham HTF Light" pitchFamily="50" charset="0"/>
              </a:rPr>
              <a:t>;</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dashboardCorrelacao</a:t>
            </a:r>
            <a:r>
              <a:rPr lang="pt-BR" sz="1000" dirty="0">
                <a:solidFill>
                  <a:schemeClr val="tx1">
                    <a:lumMod val="65000"/>
                    <a:lumOff val="35000"/>
                  </a:schemeClr>
                </a:solidFill>
                <a:latin typeface="Gotham HTF Light" pitchFamily="50" charset="0"/>
              </a:rPr>
              <a:t>: uma correlação interna de risco, mas que os analistas não conseguiram explicar nas reuniões realizadas;</a:t>
            </a:r>
          </a:p>
          <a:p>
            <a:pPr marL="171450" lvl="0" indent="-171450">
              <a:lnSpc>
                <a:spcPct val="150000"/>
              </a:lnSpc>
              <a:buClr>
                <a:srgbClr val="ED145B"/>
              </a:buClr>
              <a:buSzPct val="100000"/>
              <a:buFont typeface="Arial" panose="020B0604020202020204" pitchFamily="34" charset="0"/>
              <a:buChar char="•"/>
            </a:pPr>
            <a:r>
              <a:rPr lang="pt-BR" sz="1000" b="1" dirty="0" err="1">
                <a:solidFill>
                  <a:schemeClr val="tx2"/>
                </a:solidFill>
                <a:latin typeface="Gotham HTF Light" pitchFamily="50" charset="0"/>
              </a:rPr>
              <a:t>valorAprovado</a:t>
            </a:r>
            <a:r>
              <a:rPr lang="pt-BR" sz="1000" dirty="0">
                <a:solidFill>
                  <a:schemeClr val="tx1">
                    <a:lumMod val="65000"/>
                    <a:lumOff val="35000"/>
                  </a:schemeClr>
                </a:solidFill>
                <a:latin typeface="Gotham HTF Light" pitchFamily="50" charset="0"/>
              </a:rPr>
              <a:t>: Valor que foi aprovado pelos analistas;</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dataAprovadoEmNivelAnalista</a:t>
            </a:r>
            <a:r>
              <a:rPr lang="pt-BR" sz="1000" dirty="0">
                <a:solidFill>
                  <a:schemeClr val="tx1">
                    <a:lumMod val="65000"/>
                    <a:lumOff val="35000"/>
                  </a:schemeClr>
                </a:solidFill>
                <a:latin typeface="Gotham HTF Light" pitchFamily="50" charset="0"/>
              </a:rPr>
              <a:t>: data em que a solicitação de crédito foi aprovada por um analista de crédito;</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dataAprovadoEmComite</a:t>
            </a:r>
            <a:r>
              <a:rPr lang="pt-BR" sz="1000" dirty="0">
                <a:solidFill>
                  <a:schemeClr val="tx1">
                    <a:lumMod val="65000"/>
                    <a:lumOff val="35000"/>
                  </a:schemeClr>
                </a:solidFill>
                <a:latin typeface="Gotham HTF Light" pitchFamily="50" charset="0"/>
              </a:rPr>
              <a:t>: data em que a solicitação de crédito foi aprovada por um comitê;</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periodoBalanco</a:t>
            </a:r>
            <a:r>
              <a:rPr lang="pt-BR" sz="1000" dirty="0">
                <a:solidFill>
                  <a:schemeClr val="tx1">
                    <a:lumMod val="65000"/>
                    <a:lumOff val="35000"/>
                  </a:schemeClr>
                </a:solidFill>
                <a:latin typeface="Gotham HTF Light" pitchFamily="50" charset="0"/>
              </a:rPr>
              <a:t>: Período do balanço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ativoCirculante</a:t>
            </a:r>
            <a:r>
              <a:rPr lang="pt-BR" sz="1000" dirty="0">
                <a:solidFill>
                  <a:schemeClr val="tx1">
                    <a:lumMod val="65000"/>
                    <a:lumOff val="35000"/>
                  </a:schemeClr>
                </a:solidFill>
                <a:latin typeface="Gotham HTF Light" pitchFamily="50" charset="0"/>
              </a:rPr>
              <a:t>: Ativo circulante informado na documentação da empresa;</a:t>
            </a:r>
          </a:p>
        </p:txBody>
      </p:sp>
    </p:spTree>
    <p:extLst>
      <p:ext uri="{BB962C8B-B14F-4D97-AF65-F5344CB8AC3E}">
        <p14:creationId xmlns:p14="http://schemas.microsoft.com/office/powerpoint/2010/main" val="134107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DESCRIÇÃO DO CONJUNTO DE DADOS: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5544" y="1051633"/>
            <a:ext cx="10164496" cy="3984104"/>
          </a:xfrm>
          <a:prstGeom prst="rect">
            <a:avLst/>
          </a:prstGeom>
          <a:noFill/>
        </p:spPr>
        <p:txBody>
          <a:bodyPr wrap="square" tIns="46800" rtlCol="0">
            <a:spAutoFit/>
          </a:bodyPr>
          <a:lstStyle/>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passivoCirculante</a:t>
            </a:r>
            <a:r>
              <a:rPr lang="pt-BR" sz="1000" dirty="0">
                <a:solidFill>
                  <a:schemeClr val="tx1">
                    <a:lumMod val="65000"/>
                    <a:lumOff val="35000"/>
                  </a:schemeClr>
                </a:solidFill>
                <a:latin typeface="Gotham HTF Light" pitchFamily="50" charset="0"/>
              </a:rPr>
              <a:t>: Passivo circulante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totalAtivo</a:t>
            </a:r>
            <a:r>
              <a:rPr lang="pt-BR" sz="1000" dirty="0">
                <a:solidFill>
                  <a:schemeClr val="tx1">
                    <a:lumMod val="65000"/>
                    <a:lumOff val="35000"/>
                  </a:schemeClr>
                </a:solidFill>
                <a:latin typeface="Gotham HTF Light" pitchFamily="50" charset="0"/>
              </a:rPr>
              <a:t>: Ativo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u="sng" dirty="0" err="1">
                <a:solidFill>
                  <a:schemeClr val="tx1">
                    <a:lumMod val="65000"/>
                    <a:lumOff val="35000"/>
                  </a:schemeClr>
                </a:solidFill>
                <a:latin typeface="Gotham HTF Light" pitchFamily="50" charset="0"/>
              </a:rPr>
              <a:t>totalPatrimonioLiquido</a:t>
            </a:r>
            <a:r>
              <a:rPr lang="pt-BR" sz="1000" dirty="0">
                <a:solidFill>
                  <a:schemeClr val="tx1">
                    <a:lumMod val="65000"/>
                    <a:lumOff val="35000"/>
                  </a:schemeClr>
                </a:solidFill>
                <a:latin typeface="Gotham HTF Light" pitchFamily="50" charset="0"/>
              </a:rPr>
              <a:t>: </a:t>
            </a:r>
            <a:r>
              <a:rPr lang="pt-BR" sz="1000" dirty="0" err="1">
                <a:solidFill>
                  <a:schemeClr val="tx1">
                    <a:lumMod val="65000"/>
                    <a:lumOff val="35000"/>
                  </a:schemeClr>
                </a:solidFill>
                <a:latin typeface="Gotham HTF Light" pitchFamily="50" charset="0"/>
              </a:rPr>
              <a:t>Patrimonio</a:t>
            </a:r>
            <a:r>
              <a:rPr lang="pt-BR" sz="1000" dirty="0">
                <a:solidFill>
                  <a:schemeClr val="tx1">
                    <a:lumMod val="65000"/>
                    <a:lumOff val="35000"/>
                  </a:schemeClr>
                </a:solidFill>
                <a:latin typeface="Gotham HTF Light" pitchFamily="50" charset="0"/>
              </a:rPr>
              <a:t> líquido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a:solidFill>
                  <a:schemeClr val="tx1">
                    <a:lumMod val="65000"/>
                    <a:lumOff val="35000"/>
                  </a:schemeClr>
                </a:solidFill>
                <a:latin typeface="Gotham HTF Light" pitchFamily="50" charset="0"/>
              </a:rPr>
              <a:t>endividamento: Endividamento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duplicatasAReceber</a:t>
            </a:r>
            <a:r>
              <a:rPr lang="pt-BR" sz="1000" dirty="0">
                <a:solidFill>
                  <a:schemeClr val="tx1">
                    <a:lumMod val="65000"/>
                    <a:lumOff val="35000"/>
                  </a:schemeClr>
                </a:solidFill>
                <a:latin typeface="Gotham HTF Light" pitchFamily="50" charset="0"/>
              </a:rPr>
              <a:t>: Duplicatas a receber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a:solidFill>
                  <a:schemeClr val="tx1">
                    <a:lumMod val="65000"/>
                    <a:lumOff val="35000"/>
                  </a:schemeClr>
                </a:solidFill>
                <a:latin typeface="Gotham HTF Light" pitchFamily="50" charset="0"/>
              </a:rPr>
              <a:t>estoque: estoque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faturamentoBruto</a:t>
            </a:r>
            <a:r>
              <a:rPr lang="pt-BR" sz="1000" dirty="0">
                <a:solidFill>
                  <a:schemeClr val="tx1">
                    <a:lumMod val="65000"/>
                    <a:lumOff val="35000"/>
                  </a:schemeClr>
                </a:solidFill>
                <a:latin typeface="Gotham HTF Light" pitchFamily="50" charset="0"/>
              </a:rPr>
              <a:t>: Faturamento bruto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margemBruta</a:t>
            </a:r>
            <a:r>
              <a:rPr lang="pt-BR" sz="1000" dirty="0">
                <a:solidFill>
                  <a:schemeClr val="tx1">
                    <a:lumMod val="65000"/>
                    <a:lumOff val="35000"/>
                  </a:schemeClr>
                </a:solidFill>
                <a:latin typeface="Gotham HTF Light" pitchFamily="50" charset="0"/>
              </a:rPr>
              <a:t>: Margem bruta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periodoDemonstrativoEmMeses</a:t>
            </a:r>
            <a:r>
              <a:rPr lang="pt-BR" sz="1000" dirty="0">
                <a:solidFill>
                  <a:schemeClr val="tx1">
                    <a:lumMod val="65000"/>
                    <a:lumOff val="35000"/>
                  </a:schemeClr>
                </a:solidFill>
                <a:latin typeface="Gotham HTF Light" pitchFamily="50" charset="0"/>
              </a:rPr>
              <a:t>: Período do demonstrativo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a:solidFill>
                  <a:schemeClr val="tx1">
                    <a:lumMod val="65000"/>
                    <a:lumOff val="35000"/>
                  </a:schemeClr>
                </a:solidFill>
                <a:latin typeface="Gotham HTF Light" pitchFamily="50" charset="0"/>
              </a:rPr>
              <a:t>custos : Custos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limiteEmpresaAnaliseCredito</a:t>
            </a:r>
            <a:r>
              <a:rPr lang="pt-BR" sz="1000" dirty="0">
                <a:solidFill>
                  <a:schemeClr val="tx1">
                    <a:lumMod val="65000"/>
                    <a:lumOff val="35000"/>
                  </a:schemeClr>
                </a:solidFill>
                <a:latin typeface="Gotham HTF Light" pitchFamily="50" charset="0"/>
              </a:rPr>
              <a:t>: limite de crédito fornecido por uma empresa externa de análise de crédito;</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anoFundacao</a:t>
            </a:r>
            <a:r>
              <a:rPr lang="pt-BR" sz="1000" dirty="0">
                <a:solidFill>
                  <a:schemeClr val="tx1">
                    <a:lumMod val="65000"/>
                    <a:lumOff val="35000"/>
                  </a:schemeClr>
                </a:solidFill>
                <a:latin typeface="Gotham HTF Light" pitchFamily="50" charset="0"/>
              </a:rPr>
              <a:t>: Ano de fundação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intervaloFundacao</a:t>
            </a:r>
            <a:r>
              <a:rPr lang="pt-BR" sz="1000" dirty="0">
                <a:solidFill>
                  <a:schemeClr val="tx1">
                    <a:lumMod val="65000"/>
                    <a:lumOff val="35000"/>
                  </a:schemeClr>
                </a:solidFill>
                <a:latin typeface="Gotham HTF Light" pitchFamily="50" charset="0"/>
              </a:rPr>
              <a:t>: Categoria do ano de fundação;</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capitalSocial</a:t>
            </a:r>
            <a:r>
              <a:rPr lang="pt-BR" sz="1000" dirty="0">
                <a:solidFill>
                  <a:schemeClr val="tx1">
                    <a:lumMod val="65000"/>
                    <a:lumOff val="35000"/>
                  </a:schemeClr>
                </a:solidFill>
                <a:latin typeface="Gotham HTF Light" pitchFamily="50" charset="0"/>
              </a:rPr>
              <a:t>: Capital social informado na documentação da empresa;</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restricoes</a:t>
            </a:r>
            <a:r>
              <a:rPr lang="pt-BR" sz="1000" dirty="0">
                <a:solidFill>
                  <a:schemeClr val="tx1">
                    <a:lumMod val="65000"/>
                    <a:lumOff val="35000"/>
                  </a:schemeClr>
                </a:solidFill>
                <a:latin typeface="Gotham HTF Light" pitchFamily="50" charset="0"/>
              </a:rPr>
              <a:t>: Flag informando se existem restrições relacionadas ao cliente;</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empresa_MeEppMei</a:t>
            </a:r>
            <a:r>
              <a:rPr lang="pt-BR" sz="1000" dirty="0">
                <a:solidFill>
                  <a:schemeClr val="tx1">
                    <a:lumMod val="65000"/>
                    <a:lumOff val="35000"/>
                  </a:schemeClr>
                </a:solidFill>
                <a:latin typeface="Gotham HTF Light" pitchFamily="50" charset="0"/>
              </a:rPr>
              <a:t>: Flag informando se o cliente é um pequeno negócio; </a:t>
            </a:r>
          </a:p>
          <a:p>
            <a:pPr marL="171450" lvl="0" indent="-171450">
              <a:lnSpc>
                <a:spcPct val="150000"/>
              </a:lnSpc>
              <a:buClr>
                <a:srgbClr val="ED145B"/>
              </a:buClr>
              <a:buSzPct val="100000"/>
              <a:buFont typeface="Arial" panose="020B0604020202020204" pitchFamily="34" charset="0"/>
              <a:buChar char="•"/>
            </a:pPr>
            <a:r>
              <a:rPr lang="pt-BR" sz="1000" dirty="0" err="1">
                <a:solidFill>
                  <a:schemeClr val="tx1">
                    <a:lumMod val="65000"/>
                    <a:lumOff val="35000"/>
                  </a:schemeClr>
                </a:solidFill>
                <a:latin typeface="Gotham HTF Light" pitchFamily="50" charset="0"/>
              </a:rPr>
              <a:t>scorePontualidade</a:t>
            </a:r>
            <a:r>
              <a:rPr lang="pt-BR" sz="1000" dirty="0">
                <a:solidFill>
                  <a:schemeClr val="tx1">
                    <a:lumMod val="65000"/>
                    <a:lumOff val="35000"/>
                  </a:schemeClr>
                </a:solidFill>
                <a:latin typeface="Gotham HTF Light" pitchFamily="50" charset="0"/>
              </a:rPr>
              <a:t>: score de pontualidade entre 0 e 1, onde é significa que o cliente é pontual; </a:t>
            </a:r>
          </a:p>
        </p:txBody>
      </p:sp>
    </p:spTree>
    <p:extLst>
      <p:ext uri="{BB962C8B-B14F-4D97-AF65-F5344CB8AC3E}">
        <p14:creationId xmlns:p14="http://schemas.microsoft.com/office/powerpoint/2010/main" val="33446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REGRAS E PREMISSAS: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5544" y="937297"/>
            <a:ext cx="7589891" cy="4570868"/>
          </a:xfrm>
          <a:prstGeom prst="rect">
            <a:avLst/>
          </a:prstGeom>
          <a:noFill/>
        </p:spPr>
        <p:txBody>
          <a:bodyPr wrap="square" tIns="46800" rtlCol="0">
            <a:spAutoFit/>
          </a:bodyPr>
          <a:lstStyle/>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Não é permitido ferramentas ou API externas para realizar as tarefas de pré-processamento de dados e treinamento de modelos (KMINE ou Orange por exemplo);</a:t>
            </a: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Os notebooks devem ser implementados em </a:t>
            </a:r>
            <a:r>
              <a:rPr lang="pt-BR" sz="1400" dirty="0" err="1">
                <a:solidFill>
                  <a:schemeClr val="tx1">
                    <a:lumMod val="65000"/>
                    <a:lumOff val="35000"/>
                  </a:schemeClr>
                </a:solidFill>
                <a:latin typeface="Gotham HTF Light" pitchFamily="50" charset="0"/>
              </a:rPr>
              <a:t>python</a:t>
            </a:r>
            <a:r>
              <a:rPr lang="pt-BR" sz="1400" dirty="0">
                <a:solidFill>
                  <a:schemeClr val="tx1">
                    <a:lumMod val="65000"/>
                    <a:lumOff val="35000"/>
                  </a:schemeClr>
                </a:solidFill>
                <a:latin typeface="Gotham HTF Light" pitchFamily="50" charset="0"/>
              </a:rPr>
              <a:t>;	</a:t>
            </a: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É permitida a utilização de outros algoritmos e técnicas não vistos em sala de aula para pré-processamento, seleção de características, </a:t>
            </a:r>
            <a:r>
              <a:rPr lang="pt-BR" sz="1400" dirty="0" err="1">
                <a:solidFill>
                  <a:schemeClr val="tx1">
                    <a:lumMod val="65000"/>
                    <a:lumOff val="35000"/>
                  </a:schemeClr>
                </a:solidFill>
                <a:latin typeface="Gotham HTF Light" pitchFamily="50" charset="0"/>
              </a:rPr>
              <a:t>clusterização</a:t>
            </a:r>
            <a:r>
              <a:rPr lang="pt-BR" sz="1400" dirty="0">
                <a:solidFill>
                  <a:schemeClr val="tx1">
                    <a:lumMod val="65000"/>
                    <a:lumOff val="35000"/>
                  </a:schemeClr>
                </a:solidFill>
                <a:latin typeface="Gotham HTF Light" pitchFamily="50" charset="0"/>
              </a:rPr>
              <a:t>, classificação, regressão e etc.;</a:t>
            </a: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É permitido eventualmente “transformar” alguma coluna do conjunto de dados como parte do pré-processamento, mas não é permitido nenhum tipo de enriquecimento dos dados;</a:t>
            </a:r>
          </a:p>
          <a:p>
            <a:pPr marL="171450"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171450"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171450"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628650" lvl="1"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55591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383299"/>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DICAS E TRUQUES: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5544" y="816274"/>
            <a:ext cx="7589891" cy="4894033"/>
          </a:xfrm>
          <a:prstGeom prst="rect">
            <a:avLst/>
          </a:prstGeom>
          <a:noFill/>
        </p:spPr>
        <p:txBody>
          <a:bodyPr wrap="square" tIns="46800" rtlCol="0">
            <a:spAutoFit/>
          </a:bodyPr>
          <a:lstStyle/>
          <a:p>
            <a:pPr marL="171450" lvl="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Faça um bom entendimento dos problemas:</a:t>
            </a:r>
          </a:p>
          <a:p>
            <a:pPr marL="628650" lvl="1"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O que é esperado em cada um deles?</a:t>
            </a:r>
          </a:p>
          <a:p>
            <a:pPr marL="628650" lvl="1"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O que é necessário e o que não é necessário para resolver cada um dos problemas?</a:t>
            </a:r>
          </a:p>
          <a:p>
            <a:pPr lvl="1">
              <a:lnSpc>
                <a:spcPct val="150000"/>
              </a:lnSpc>
              <a:buClr>
                <a:srgbClr val="ED145B"/>
              </a:buClr>
              <a:buSzPct val="100000"/>
            </a:pPr>
            <a:endParaRPr lang="pt-BR" sz="1400" dirty="0">
              <a:solidFill>
                <a:schemeClr val="tx1">
                  <a:lumMod val="65000"/>
                  <a:lumOff val="35000"/>
                </a:schemeClr>
              </a:solidFill>
              <a:latin typeface="Gotham HTF Light" pitchFamily="50" charset="0"/>
            </a:endParaRP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Faça um bom entendimento dos dados, verifique os valores contidos em cada coluna e o significado dos mesmos para o problema (nem sempre isso estará claro). A ferramenta </a:t>
            </a:r>
            <a:r>
              <a:rPr lang="pt-BR" sz="1400" dirty="0" err="1">
                <a:solidFill>
                  <a:schemeClr val="tx1">
                    <a:lumMod val="65000"/>
                    <a:lumOff val="35000"/>
                  </a:schemeClr>
                </a:solidFill>
                <a:latin typeface="Gotham HTF Light" pitchFamily="50" charset="0"/>
              </a:rPr>
              <a:t>Dbeaver</a:t>
            </a:r>
            <a:r>
              <a:rPr lang="pt-BR" sz="1400" dirty="0">
                <a:solidFill>
                  <a:schemeClr val="tx1">
                    <a:lumMod val="65000"/>
                    <a:lumOff val="35000"/>
                  </a:schemeClr>
                </a:solidFill>
                <a:latin typeface="Gotham HTF Light" pitchFamily="50" charset="0"/>
              </a:rPr>
              <a:t> e o Excel podem auxiliar nesse processo;</a:t>
            </a:r>
          </a:p>
          <a:p>
            <a:pPr marL="171450"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171450" lvl="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Faça um bom pré-processamento dos dados:</a:t>
            </a:r>
          </a:p>
          <a:p>
            <a:pPr marL="628650" lvl="1"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Verifique dados nulos;</a:t>
            </a:r>
          </a:p>
          <a:p>
            <a:pPr marL="628650" lvl="1"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Normalização;</a:t>
            </a:r>
          </a:p>
          <a:p>
            <a:pPr marL="628650" lvl="1"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Seleção de características;</a:t>
            </a:r>
          </a:p>
          <a:p>
            <a:pPr marL="628650" lvl="1"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628650" lvl="1"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428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DICAS E TRUQUES: </a:t>
            </a:r>
          </a:p>
        </p:txBody>
      </p:sp>
      <p:sp>
        <p:nvSpPr>
          <p:cNvPr id="5" name="TextBox 3">
            <a:extLst>
              <a:ext uri="{FF2B5EF4-FFF2-40B4-BE49-F238E27FC236}">
                <a16:creationId xmlns:a16="http://schemas.microsoft.com/office/drawing/2014/main" id="{279BD403-9FBE-4C2A-83BA-BAE86E140EFD}"/>
              </a:ext>
            </a:extLst>
          </p:cNvPr>
          <p:cNvSpPr txBox="1"/>
          <p:nvPr/>
        </p:nvSpPr>
        <p:spPr>
          <a:xfrm>
            <a:off x="935544" y="937297"/>
            <a:ext cx="7589891" cy="3278206"/>
          </a:xfrm>
          <a:prstGeom prst="rect">
            <a:avLst/>
          </a:prstGeom>
          <a:noFill/>
        </p:spPr>
        <p:txBody>
          <a:bodyPr wrap="square" tIns="46800" rtlCol="0">
            <a:spAutoFit/>
          </a:bodyPr>
          <a:lstStyle/>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Saiba avaliar os modelos de </a:t>
            </a:r>
            <a:r>
              <a:rPr lang="pt-BR" sz="1400" dirty="0" err="1">
                <a:solidFill>
                  <a:schemeClr val="tx1">
                    <a:lumMod val="65000"/>
                    <a:lumOff val="35000"/>
                  </a:schemeClr>
                </a:solidFill>
                <a:latin typeface="Gotham HTF Light" pitchFamily="50" charset="0"/>
              </a:rPr>
              <a:t>Machine</a:t>
            </a:r>
            <a:r>
              <a:rPr lang="pt-BR" sz="1400" dirty="0">
                <a:solidFill>
                  <a:schemeClr val="tx1">
                    <a:lumMod val="65000"/>
                    <a:lumOff val="35000"/>
                  </a:schemeClr>
                </a:solidFill>
                <a:latin typeface="Gotham HTF Light" pitchFamily="50" charset="0"/>
              </a:rPr>
              <a:t> Learning e </a:t>
            </a:r>
            <a:r>
              <a:rPr lang="pt-BR" sz="1400" dirty="0" err="1">
                <a:solidFill>
                  <a:schemeClr val="tx1">
                    <a:lumMod val="65000"/>
                    <a:lumOff val="35000"/>
                  </a:schemeClr>
                </a:solidFill>
                <a:latin typeface="Gotham HTF Light" pitchFamily="50" charset="0"/>
              </a:rPr>
              <a:t>Deep</a:t>
            </a:r>
            <a:r>
              <a:rPr lang="pt-BR" sz="1400" dirty="0">
                <a:solidFill>
                  <a:schemeClr val="tx1">
                    <a:lumMod val="65000"/>
                    <a:lumOff val="35000"/>
                  </a:schemeClr>
                </a:solidFill>
                <a:latin typeface="Gotham HTF Light" pitchFamily="50" charset="0"/>
              </a:rPr>
              <a:t> Learning:</a:t>
            </a:r>
          </a:p>
          <a:p>
            <a:pPr marL="628650" lvl="1"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Este conjunto de dados é um conjunto de dados real, logo não é esperado que as taxas de acerto e métricas sejam extremamente altas;</a:t>
            </a:r>
          </a:p>
          <a:p>
            <a:pPr lvl="1">
              <a:lnSpc>
                <a:spcPct val="150000"/>
              </a:lnSpc>
              <a:buClr>
                <a:srgbClr val="ED145B"/>
              </a:buClr>
              <a:buSzPct val="100000"/>
            </a:pPr>
            <a:endParaRPr lang="pt-BR" sz="1400" dirty="0">
              <a:solidFill>
                <a:schemeClr val="tx1">
                  <a:lumMod val="65000"/>
                  <a:lumOff val="35000"/>
                </a:schemeClr>
              </a:solidFill>
              <a:latin typeface="Gotham HTF Light" pitchFamily="50" charset="0"/>
            </a:endParaRP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Os exemplos feitos em sala de aula podem auxiliar no desenvolvimento da solução.</a:t>
            </a: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Pensem o problema de forma prática, as vezes é necessário pensar o problema em pedaços;</a:t>
            </a:r>
          </a:p>
          <a:p>
            <a:pPr marL="171450" indent="-1714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Em caso de dúvidas procurem o professor </a:t>
            </a:r>
            <a:r>
              <a:rPr lang="pt-BR" sz="1400" dirty="0">
                <a:solidFill>
                  <a:schemeClr val="tx1">
                    <a:lumMod val="65000"/>
                    <a:lumOff val="35000"/>
                  </a:schemeClr>
                </a:solidFill>
                <a:latin typeface="Gotham HTF Light" pitchFamily="50" charset="0"/>
                <a:sym typeface="Wingdings" panose="05000000000000000000" pitchFamily="2" charset="2"/>
              </a:rPr>
              <a:t></a:t>
            </a:r>
            <a:endParaRPr lang="pt-BR" sz="1400" dirty="0">
              <a:solidFill>
                <a:schemeClr val="tx1">
                  <a:lumMod val="65000"/>
                  <a:lumOff val="35000"/>
                </a:schemeClr>
              </a:solidFill>
              <a:latin typeface="Gotham HTF Light" pitchFamily="50" charset="0"/>
            </a:endParaRPr>
          </a:p>
          <a:p>
            <a:pPr marL="628650" lvl="1" indent="-1714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115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396" y="3564642"/>
            <a:ext cx="815208" cy="219292"/>
          </a:xfrm>
          <a:prstGeom prst="rect">
            <a:avLst/>
          </a:prstGeom>
        </p:spPr>
      </p:pic>
      <p:sp>
        <p:nvSpPr>
          <p:cNvPr id="26" name="TextBox 25"/>
          <p:cNvSpPr txBox="1">
            <a:spLocks noChangeArrowheads="1"/>
          </p:cNvSpPr>
          <p:nvPr/>
        </p:nvSpPr>
        <p:spPr bwMode="auto">
          <a:xfrm>
            <a:off x="2230814" y="3994709"/>
            <a:ext cx="4682374" cy="559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lnSpc>
                <a:spcPct val="150000"/>
              </a:lnSpc>
            </a:pPr>
            <a:r>
              <a:rPr lang="en-US" sz="699" dirty="0">
                <a:solidFill>
                  <a:schemeClr val="tx1">
                    <a:lumMod val="65000"/>
                    <a:lumOff val="35000"/>
                  </a:schemeClr>
                </a:solidFill>
                <a:latin typeface="Gotham HTF Light" pitchFamily="50" charset="0"/>
                <a:cs typeface="Roboto Light"/>
              </a:rPr>
              <a:t>Copyright </a:t>
            </a:r>
            <a:r>
              <a:rPr lang="de-DE" sz="699" dirty="0">
                <a:solidFill>
                  <a:schemeClr val="tx1">
                    <a:lumMod val="65000"/>
                    <a:lumOff val="35000"/>
                  </a:schemeClr>
                </a:solidFill>
                <a:latin typeface="Gotham HTF Light" pitchFamily="50" charset="0"/>
                <a:cs typeface="Roboto Light"/>
              </a:rPr>
              <a:t>© </a:t>
            </a:r>
            <a:r>
              <a:rPr lang="en-US" sz="699" dirty="0">
                <a:solidFill>
                  <a:schemeClr val="tx1">
                    <a:lumMod val="65000"/>
                    <a:lumOff val="35000"/>
                  </a:schemeClr>
                </a:solidFill>
                <a:latin typeface="Gotham HTF Light" pitchFamily="50" charset="0"/>
                <a:cs typeface="Roboto Light"/>
              </a:rPr>
              <a:t>2023 | Professor Felipe Gustavo Silva Teodoro</a:t>
            </a:r>
          </a:p>
          <a:p>
            <a:pPr algn="ctr" eaLnBrk="1" hangingPunct="1">
              <a:lnSpc>
                <a:spcPct val="150000"/>
              </a:lnSpc>
            </a:pPr>
            <a:r>
              <a:rPr lang="en-US" sz="699" dirty="0" err="1">
                <a:solidFill>
                  <a:schemeClr val="tx1">
                    <a:lumMod val="65000"/>
                    <a:lumOff val="35000"/>
                  </a:schemeClr>
                </a:solidFill>
                <a:latin typeface="Gotham HTF Light" pitchFamily="50" charset="0"/>
                <a:cs typeface="Roboto Light"/>
              </a:rPr>
              <a:t>Todos</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os</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direitos</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reservados</a:t>
            </a:r>
            <a:r>
              <a:rPr lang="en-US" sz="699" dirty="0">
                <a:solidFill>
                  <a:schemeClr val="tx1">
                    <a:lumMod val="65000"/>
                    <a:lumOff val="35000"/>
                  </a:schemeClr>
                </a:solidFill>
                <a:latin typeface="Gotham HTF Light" pitchFamily="50" charset="0"/>
                <a:cs typeface="Roboto Light"/>
              </a:rPr>
              <a:t>. A </a:t>
            </a:r>
            <a:r>
              <a:rPr lang="en-US" sz="699" dirty="0" err="1">
                <a:solidFill>
                  <a:schemeClr val="tx1">
                    <a:lumMod val="65000"/>
                    <a:lumOff val="35000"/>
                  </a:schemeClr>
                </a:solidFill>
                <a:latin typeface="Gotham HTF Light" pitchFamily="50" charset="0"/>
                <a:cs typeface="Roboto Light"/>
              </a:rPr>
              <a:t>reprodução</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ou</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divulgação</a:t>
            </a:r>
            <a:r>
              <a:rPr lang="en-US" sz="699" dirty="0">
                <a:solidFill>
                  <a:schemeClr val="tx1">
                    <a:lumMod val="65000"/>
                    <a:lumOff val="35000"/>
                  </a:schemeClr>
                </a:solidFill>
                <a:latin typeface="Gotham HTF Light" pitchFamily="50" charset="0"/>
                <a:cs typeface="Roboto Light"/>
              </a:rPr>
              <a:t> total </a:t>
            </a:r>
            <a:r>
              <a:rPr lang="en-US" sz="699" dirty="0" err="1">
                <a:solidFill>
                  <a:schemeClr val="tx1">
                    <a:lumMod val="65000"/>
                    <a:lumOff val="35000"/>
                  </a:schemeClr>
                </a:solidFill>
                <a:latin typeface="Gotham HTF Light" pitchFamily="50" charset="0"/>
                <a:cs typeface="Roboto Light"/>
              </a:rPr>
              <a:t>ou</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parcial</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deste</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documento</a:t>
            </a:r>
            <a:r>
              <a:rPr lang="en-US" sz="699" dirty="0">
                <a:solidFill>
                  <a:schemeClr val="tx1">
                    <a:lumMod val="65000"/>
                    <a:lumOff val="35000"/>
                  </a:schemeClr>
                </a:solidFill>
                <a:latin typeface="Gotham HTF Light" pitchFamily="50" charset="0"/>
                <a:cs typeface="Roboto Light"/>
              </a:rPr>
              <a:t> é </a:t>
            </a:r>
            <a:r>
              <a:rPr lang="en-US" sz="699" dirty="0" err="1">
                <a:solidFill>
                  <a:schemeClr val="tx1">
                    <a:lumMod val="65000"/>
                    <a:lumOff val="35000"/>
                  </a:schemeClr>
                </a:solidFill>
                <a:latin typeface="Gotham HTF Light" pitchFamily="50" charset="0"/>
                <a:cs typeface="Roboto Light"/>
              </a:rPr>
              <a:t>expressamente</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proibida</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sem</a:t>
            </a:r>
            <a:r>
              <a:rPr lang="en-US" sz="699" dirty="0">
                <a:solidFill>
                  <a:schemeClr val="tx1">
                    <a:lumMod val="65000"/>
                    <a:lumOff val="35000"/>
                  </a:schemeClr>
                </a:solidFill>
                <a:latin typeface="Gotham HTF Light" pitchFamily="50" charset="0"/>
                <a:cs typeface="Roboto Light"/>
              </a:rPr>
              <a:t> </a:t>
            </a:r>
            <a:r>
              <a:rPr lang="en-US" sz="699" dirty="0" err="1">
                <a:solidFill>
                  <a:schemeClr val="tx1">
                    <a:lumMod val="65000"/>
                    <a:lumOff val="35000"/>
                  </a:schemeClr>
                </a:solidFill>
                <a:latin typeface="Gotham HTF Light" pitchFamily="50" charset="0"/>
                <a:cs typeface="Roboto Light"/>
              </a:rPr>
              <a:t>consentimento</a:t>
            </a:r>
            <a:r>
              <a:rPr lang="en-US" sz="699" dirty="0">
                <a:solidFill>
                  <a:schemeClr val="tx1">
                    <a:lumMod val="65000"/>
                    <a:lumOff val="35000"/>
                  </a:schemeClr>
                </a:solidFill>
                <a:latin typeface="Gotham HTF Light" pitchFamily="50" charset="0"/>
                <a:cs typeface="Roboto Light"/>
              </a:rPr>
              <a:t> formal, por </a:t>
            </a:r>
            <a:r>
              <a:rPr lang="en-US" sz="699" dirty="0" err="1">
                <a:solidFill>
                  <a:schemeClr val="tx1">
                    <a:lumMod val="65000"/>
                    <a:lumOff val="35000"/>
                  </a:schemeClr>
                </a:solidFill>
                <a:latin typeface="Gotham HTF Light" pitchFamily="50" charset="0"/>
                <a:cs typeface="Roboto Light"/>
              </a:rPr>
              <a:t>escrito</a:t>
            </a:r>
            <a:r>
              <a:rPr lang="en-US" sz="699" dirty="0">
                <a:solidFill>
                  <a:schemeClr val="tx1">
                    <a:lumMod val="65000"/>
                    <a:lumOff val="35000"/>
                  </a:schemeClr>
                </a:solidFill>
                <a:latin typeface="Gotham HTF Light" pitchFamily="50" charset="0"/>
                <a:cs typeface="Roboto Light"/>
              </a:rPr>
              <a:t>, do professor(a)/</a:t>
            </a:r>
            <a:r>
              <a:rPr lang="en-US" sz="699" dirty="0" err="1">
                <a:solidFill>
                  <a:schemeClr val="tx1">
                    <a:lumMod val="65000"/>
                    <a:lumOff val="35000"/>
                  </a:schemeClr>
                </a:solidFill>
                <a:latin typeface="Gotham HTF Light" pitchFamily="50" charset="0"/>
                <a:cs typeface="Roboto Light"/>
              </a:rPr>
              <a:t>autor</a:t>
            </a:r>
            <a:r>
              <a:rPr lang="en-US" sz="699" dirty="0">
                <a:solidFill>
                  <a:schemeClr val="tx1">
                    <a:lumMod val="65000"/>
                    <a:lumOff val="35000"/>
                  </a:schemeClr>
                </a:solidFill>
                <a:latin typeface="Gotham HTF Light" pitchFamily="50" charset="0"/>
                <a:cs typeface="Roboto Light"/>
              </a:rPr>
              <a:t>(a).</a:t>
            </a:r>
          </a:p>
        </p:txBody>
      </p:sp>
      <p:sp>
        <p:nvSpPr>
          <p:cNvPr id="33" name="TextBox 32"/>
          <p:cNvSpPr txBox="1"/>
          <p:nvPr/>
        </p:nvSpPr>
        <p:spPr>
          <a:xfrm>
            <a:off x="2163538" y="2259745"/>
            <a:ext cx="4816924" cy="630358"/>
          </a:xfrm>
          <a:prstGeom prst="rect">
            <a:avLst/>
          </a:prstGeom>
          <a:noFill/>
        </p:spPr>
        <p:txBody>
          <a:bodyPr wrap="square" rtlCol="0">
            <a:spAutoFit/>
          </a:bodyPr>
          <a:lstStyle/>
          <a:p>
            <a:pPr algn="ctr"/>
            <a:r>
              <a:rPr lang="en-US" sz="3497" dirty="0">
                <a:solidFill>
                  <a:srgbClr val="ED145B"/>
                </a:solidFill>
                <a:latin typeface="Gotham HTF Medium" pitchFamily="50" charset="0"/>
                <a:cs typeface="Gotham HTF Light"/>
              </a:rPr>
              <a:t>OBRIGADO</a:t>
            </a:r>
          </a:p>
        </p:txBody>
      </p:sp>
    </p:spTree>
    <p:extLst>
      <p:ext uri="{BB962C8B-B14F-4D97-AF65-F5344CB8AC3E}">
        <p14:creationId xmlns:p14="http://schemas.microsoft.com/office/powerpoint/2010/main" val="20331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881" y="2215835"/>
            <a:ext cx="2646241" cy="711839"/>
          </a:xfrm>
          <a:prstGeom prst="rect">
            <a:avLst/>
          </a:prstGeom>
        </p:spPr>
      </p:pic>
    </p:spTree>
    <p:extLst>
      <p:ext uri="{BB962C8B-B14F-4D97-AF65-F5344CB8AC3E}">
        <p14:creationId xmlns:p14="http://schemas.microsoft.com/office/powerpoint/2010/main" val="115958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90796" y="1989356"/>
            <a:ext cx="6358744" cy="1708160"/>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Light"/>
              </a:rPr>
              <a:t>DESAFIO</a:t>
            </a:r>
            <a:r>
              <a:rPr lang="en-US" sz="3500" dirty="0">
                <a:solidFill>
                  <a:srgbClr val="ED145B"/>
                </a:solidFill>
                <a:latin typeface="Gotham HTF "/>
                <a:cs typeface="Gotham HTF Light"/>
              </a:rPr>
              <a:t> </a:t>
            </a:r>
          </a:p>
          <a:p>
            <a:pPr algn="ctr"/>
            <a:r>
              <a:rPr lang="en-US" sz="3500" dirty="0">
                <a:solidFill>
                  <a:srgbClr val="ED145B"/>
                </a:solidFill>
                <a:latin typeface="Gotham HTF "/>
                <a:cs typeface="Gotham HTF Light"/>
              </a:rPr>
              <a:t>MACHINE E DEEP LEARNING</a:t>
            </a:r>
          </a:p>
        </p:txBody>
      </p:sp>
    </p:spTree>
    <p:extLst>
      <p:ext uri="{BB962C8B-B14F-4D97-AF65-F5344CB8AC3E}">
        <p14:creationId xmlns:p14="http://schemas.microsoft.com/office/powerpoint/2010/main" val="10770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PARABÉNS! </a:t>
            </a:r>
          </a:p>
        </p:txBody>
      </p:sp>
      <p:sp>
        <p:nvSpPr>
          <p:cNvPr id="3" name="TextBox 3">
            <a:extLst>
              <a:ext uri="{FF2B5EF4-FFF2-40B4-BE49-F238E27FC236}">
                <a16:creationId xmlns:a16="http://schemas.microsoft.com/office/drawing/2014/main" id="{31ADBEED-2EFB-4EA8-BB92-14EB08757206}"/>
              </a:ext>
            </a:extLst>
          </p:cNvPr>
          <p:cNvSpPr txBox="1"/>
          <p:nvPr/>
        </p:nvSpPr>
        <p:spPr>
          <a:xfrm>
            <a:off x="936051" y="1385888"/>
            <a:ext cx="7272912" cy="2077878"/>
          </a:xfrm>
          <a:prstGeom prst="rect">
            <a:avLst/>
          </a:prstGeom>
          <a:noFill/>
        </p:spPr>
        <p:txBody>
          <a:bodyPr wrap="square" tIns="46800" rtlCol="0">
            <a:spAutoFit/>
          </a:bodyPr>
          <a:lstStyle/>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Seu equipe foi selecionada para resolver o principal problema da empresa </a:t>
            </a:r>
            <a:r>
              <a:rPr lang="pt-BR" sz="1600" b="1" dirty="0" err="1">
                <a:solidFill>
                  <a:schemeClr val="tx1">
                    <a:lumMod val="65000"/>
                    <a:lumOff val="35000"/>
                  </a:schemeClr>
                </a:solidFill>
                <a:latin typeface="Gotham HTF Light" pitchFamily="50" charset="0"/>
              </a:rPr>
              <a:t>Wtec</a:t>
            </a:r>
            <a:r>
              <a:rPr lang="pt-BR" sz="1600" b="1" dirty="0">
                <a:solidFill>
                  <a:schemeClr val="tx1">
                    <a:lumMod val="65000"/>
                    <a:lumOff val="35000"/>
                  </a:schemeClr>
                </a:solidFill>
                <a:latin typeface="Gotham HTF Light" pitchFamily="50" charset="0"/>
              </a:rPr>
              <a:t> Suprimentos</a:t>
            </a:r>
            <a:r>
              <a:rPr lang="pt-BR" sz="1400" b="1" dirty="0">
                <a:solidFill>
                  <a:schemeClr val="tx1">
                    <a:lumMod val="65000"/>
                    <a:lumOff val="35000"/>
                  </a:schemeClr>
                </a:solidFill>
                <a:latin typeface="Gotham HTF Light" pitchFamily="50" charset="0"/>
              </a:rPr>
              <a:t>, </a:t>
            </a:r>
            <a:r>
              <a:rPr lang="pt-BR" sz="1400" dirty="0">
                <a:solidFill>
                  <a:schemeClr val="tx1">
                    <a:lumMod val="65000"/>
                    <a:lumOff val="35000"/>
                  </a:schemeClr>
                </a:solidFill>
                <a:latin typeface="Gotham HTF Light" pitchFamily="50" charset="0"/>
              </a:rPr>
              <a:t>importadora de diversos suprimentos de informática, como cabos, cartuchos de impressoras, mouses, teclados, câmeras e etc.</a:t>
            </a:r>
          </a:p>
          <a:p>
            <a:pPr lvl="0">
              <a:lnSpc>
                <a:spcPct val="150000"/>
              </a:lnSpc>
              <a:buClr>
                <a:srgbClr val="ED145B"/>
              </a:buClr>
              <a:buSzPct val="100000"/>
            </a:pPr>
            <a:endParaRPr lang="pt-BR" sz="1400" dirty="0">
              <a:solidFill>
                <a:schemeClr val="tx1">
                  <a:lumMod val="65000"/>
                  <a:lumOff val="35000"/>
                </a:schemeClr>
              </a:solidFill>
              <a:latin typeface="Gotham HTF Light" pitchFamily="50" charset="0"/>
            </a:endParaRPr>
          </a:p>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Seu negócio consiste em importar os produtos e realizar a revenda para pequenas lojas, redes de armarinhos e grandes redes de supermercado.</a:t>
            </a:r>
          </a:p>
        </p:txBody>
      </p:sp>
      <p:sp>
        <p:nvSpPr>
          <p:cNvPr id="2" name="Retângulo 1">
            <a:extLst>
              <a:ext uri="{FF2B5EF4-FFF2-40B4-BE49-F238E27FC236}">
                <a16:creationId xmlns:a16="http://schemas.microsoft.com/office/drawing/2014/main" id="{7406B531-A346-F0BB-7136-B0FAC34A167B}"/>
              </a:ext>
            </a:extLst>
          </p:cNvPr>
          <p:cNvSpPr/>
          <p:nvPr/>
        </p:nvSpPr>
        <p:spPr>
          <a:xfrm>
            <a:off x="1072444" y="4538133"/>
            <a:ext cx="3702756" cy="462845"/>
          </a:xfrm>
          <a:prstGeom prst="rect">
            <a:avLst/>
          </a:prstGeom>
          <a:solidFill>
            <a:srgbClr val="ED145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t>Equipes de 2 a 3 integrantes</a:t>
            </a:r>
          </a:p>
        </p:txBody>
      </p:sp>
    </p:spTree>
    <p:extLst>
      <p:ext uri="{BB962C8B-B14F-4D97-AF65-F5344CB8AC3E}">
        <p14:creationId xmlns:p14="http://schemas.microsoft.com/office/powerpoint/2010/main" val="269663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O PROBLEMA: </a:t>
            </a:r>
          </a:p>
        </p:txBody>
      </p:sp>
      <p:sp>
        <p:nvSpPr>
          <p:cNvPr id="3" name="TextBox 3">
            <a:extLst>
              <a:ext uri="{FF2B5EF4-FFF2-40B4-BE49-F238E27FC236}">
                <a16:creationId xmlns:a16="http://schemas.microsoft.com/office/drawing/2014/main" id="{31ADBEED-2EFB-4EA8-BB92-14EB08757206}"/>
              </a:ext>
            </a:extLst>
          </p:cNvPr>
          <p:cNvSpPr txBox="1"/>
          <p:nvPr/>
        </p:nvSpPr>
        <p:spPr>
          <a:xfrm>
            <a:off x="936051" y="1206274"/>
            <a:ext cx="7272912" cy="3648243"/>
          </a:xfrm>
          <a:prstGeom prst="rect">
            <a:avLst/>
          </a:prstGeom>
          <a:noFill/>
        </p:spPr>
        <p:txBody>
          <a:bodyPr wrap="square" tIns="46800" rtlCol="0">
            <a:spAutoFit/>
          </a:bodyPr>
          <a:lstStyle/>
          <a:p>
            <a:pPr marL="285750" lvl="0"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Atualmente a imensa maioria dos clientes ao realizar uma compra solicita um prazo de pagamento superior a 30 dias após a entrega dos produtos.</a:t>
            </a:r>
          </a:p>
          <a:p>
            <a:pPr marL="285750" lvl="0" indent="-2857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285750" lvl="0"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Hoje existe um time especializado em análise de crédito que determina o limite máximo de crédito que esse cliente pode comprar a prazo.</a:t>
            </a:r>
          </a:p>
          <a:p>
            <a:pPr marL="285750" lvl="0" indent="-285750">
              <a:lnSpc>
                <a:spcPct val="150000"/>
              </a:lnSpc>
              <a:buClr>
                <a:srgbClr val="ED145B"/>
              </a:buClr>
              <a:buSzPct val="100000"/>
              <a:buFont typeface="Arial" panose="020B0604020202020204" pitchFamily="34" charset="0"/>
              <a:buChar char="•"/>
            </a:pPr>
            <a:endParaRPr lang="pt-BR" sz="1400" dirty="0">
              <a:solidFill>
                <a:schemeClr val="tx1">
                  <a:lumMod val="65000"/>
                  <a:lumOff val="35000"/>
                </a:schemeClr>
              </a:solidFill>
              <a:latin typeface="Gotham HTF Light" pitchFamily="50" charset="0"/>
            </a:endParaRPr>
          </a:p>
          <a:p>
            <a:pPr marL="285750" lvl="0"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Atualmente não existe uma separação bem definida dentro do time de analistas de crédito, mas sabe-se que existem dentro do time, pessoas que são especialistas em </a:t>
            </a:r>
            <a:r>
              <a:rPr lang="pt-BR" sz="1400" dirty="0" err="1">
                <a:solidFill>
                  <a:schemeClr val="tx1">
                    <a:lumMod val="65000"/>
                    <a:lumOff val="35000"/>
                  </a:schemeClr>
                </a:solidFill>
                <a:latin typeface="Gotham HTF Light" pitchFamily="50" charset="0"/>
              </a:rPr>
              <a:t>micro-crédito</a:t>
            </a:r>
            <a:r>
              <a:rPr lang="pt-BR" sz="1400" dirty="0">
                <a:solidFill>
                  <a:schemeClr val="tx1">
                    <a:lumMod val="65000"/>
                    <a:lumOff val="35000"/>
                  </a:schemeClr>
                </a:solidFill>
                <a:latin typeface="Gotham HTF Light" pitchFamily="50" charset="0"/>
              </a:rPr>
              <a:t> e outras que são especialistas em concessão de crédito para grandes negócios. Em outras palavras, a análise de crédito não é homogênea, varia de acordo com o segmento.</a:t>
            </a:r>
          </a:p>
        </p:txBody>
      </p:sp>
    </p:spTree>
    <p:extLst>
      <p:ext uri="{BB962C8B-B14F-4D97-AF65-F5344CB8AC3E}">
        <p14:creationId xmlns:p14="http://schemas.microsoft.com/office/powerpoint/2010/main" val="221592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O PROBLEMA: </a:t>
            </a:r>
          </a:p>
        </p:txBody>
      </p:sp>
      <p:pic>
        <p:nvPicPr>
          <p:cNvPr id="5" name="Picture 2">
            <a:extLst>
              <a:ext uri="{FF2B5EF4-FFF2-40B4-BE49-F238E27FC236}">
                <a16:creationId xmlns:a16="http://schemas.microsoft.com/office/drawing/2014/main" id="{DA940A59-08C6-46DA-A5FF-6FD42BF27484}"/>
              </a:ext>
            </a:extLst>
          </p:cNvPr>
          <p:cNvPicPr>
            <a:picLocks noChangeAspect="1"/>
          </p:cNvPicPr>
          <p:nvPr/>
        </p:nvPicPr>
        <p:blipFill>
          <a:blip r:embed="rId3"/>
          <a:stretch>
            <a:fillRect/>
          </a:stretch>
        </p:blipFill>
        <p:spPr>
          <a:xfrm>
            <a:off x="2278443" y="3256893"/>
            <a:ext cx="797983" cy="797983"/>
          </a:xfrm>
          <a:prstGeom prst="rect">
            <a:avLst/>
          </a:prstGeom>
        </p:spPr>
      </p:pic>
      <p:sp>
        <p:nvSpPr>
          <p:cNvPr id="8" name="Up Arrow 8">
            <a:extLst>
              <a:ext uri="{FF2B5EF4-FFF2-40B4-BE49-F238E27FC236}">
                <a16:creationId xmlns:a16="http://schemas.microsoft.com/office/drawing/2014/main" id="{B430F812-6332-4DD3-ACE3-5F31A360A96C}"/>
              </a:ext>
            </a:extLst>
          </p:cNvPr>
          <p:cNvSpPr/>
          <p:nvPr/>
        </p:nvSpPr>
        <p:spPr>
          <a:xfrm rot="5400000">
            <a:off x="3704279" y="3417150"/>
            <a:ext cx="457884" cy="546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9" name="Picture 9" descr="Resultado de imagem para many documents icon">
            <a:extLst>
              <a:ext uri="{FF2B5EF4-FFF2-40B4-BE49-F238E27FC236}">
                <a16:creationId xmlns:a16="http://schemas.microsoft.com/office/drawing/2014/main" id="{E166EBAA-91BE-4C18-BF5B-B2D47C56F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435" y="1239882"/>
            <a:ext cx="725062" cy="7250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B73A96A5-4DB0-4D07-AA3D-2BE076DB5459}"/>
              </a:ext>
            </a:extLst>
          </p:cNvPr>
          <p:cNvPicPr>
            <a:picLocks noChangeAspect="1"/>
          </p:cNvPicPr>
          <p:nvPr/>
        </p:nvPicPr>
        <p:blipFill>
          <a:blip r:embed="rId5"/>
          <a:stretch>
            <a:fillRect/>
          </a:stretch>
        </p:blipFill>
        <p:spPr>
          <a:xfrm>
            <a:off x="3917575" y="1643480"/>
            <a:ext cx="1019864" cy="1019864"/>
          </a:xfrm>
          <a:prstGeom prst="rect">
            <a:avLst/>
          </a:prstGeom>
        </p:spPr>
      </p:pic>
      <p:cxnSp>
        <p:nvCxnSpPr>
          <p:cNvPr id="11" name="Straight Arrow Connector 13">
            <a:extLst>
              <a:ext uri="{FF2B5EF4-FFF2-40B4-BE49-F238E27FC236}">
                <a16:creationId xmlns:a16="http://schemas.microsoft.com/office/drawing/2014/main" id="{246577C0-E9F2-4324-9180-14572B7E589F}"/>
              </a:ext>
            </a:extLst>
          </p:cNvPr>
          <p:cNvCxnSpPr>
            <a:cxnSpLocks/>
            <a:stCxn id="10" idx="1"/>
            <a:endCxn id="9" idx="3"/>
          </p:cNvCxnSpPr>
          <p:nvPr/>
        </p:nvCxnSpPr>
        <p:spPr>
          <a:xfrm flipH="1" flipV="1">
            <a:off x="3402497" y="1602413"/>
            <a:ext cx="515078" cy="550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8">
            <a:extLst>
              <a:ext uri="{FF2B5EF4-FFF2-40B4-BE49-F238E27FC236}">
                <a16:creationId xmlns:a16="http://schemas.microsoft.com/office/drawing/2014/main" id="{1018802C-BC1F-413D-A4F8-B56C490A7B0E}"/>
              </a:ext>
            </a:extLst>
          </p:cNvPr>
          <p:cNvCxnSpPr>
            <a:cxnSpLocks/>
            <a:stCxn id="10" idx="0"/>
          </p:cNvCxnSpPr>
          <p:nvPr/>
        </p:nvCxnSpPr>
        <p:spPr>
          <a:xfrm flipV="1">
            <a:off x="4427507" y="1119277"/>
            <a:ext cx="15775" cy="524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23">
            <a:extLst>
              <a:ext uri="{FF2B5EF4-FFF2-40B4-BE49-F238E27FC236}">
                <a16:creationId xmlns:a16="http://schemas.microsoft.com/office/drawing/2014/main" id="{106BA141-6569-49DC-8E47-3816D3CF1048}"/>
              </a:ext>
            </a:extLst>
          </p:cNvPr>
          <p:cNvPicPr>
            <a:picLocks noChangeAspect="1"/>
          </p:cNvPicPr>
          <p:nvPr/>
        </p:nvPicPr>
        <p:blipFill>
          <a:blip r:embed="rId6"/>
          <a:stretch>
            <a:fillRect/>
          </a:stretch>
        </p:blipFill>
        <p:spPr>
          <a:xfrm>
            <a:off x="4616462" y="2688925"/>
            <a:ext cx="2221232" cy="2221232"/>
          </a:xfrm>
          <a:prstGeom prst="rect">
            <a:avLst/>
          </a:prstGeom>
        </p:spPr>
      </p:pic>
      <p:sp>
        <p:nvSpPr>
          <p:cNvPr id="15" name="Bent Arrow 24">
            <a:extLst>
              <a:ext uri="{FF2B5EF4-FFF2-40B4-BE49-F238E27FC236}">
                <a16:creationId xmlns:a16="http://schemas.microsoft.com/office/drawing/2014/main" id="{3666D446-99DD-4F01-809C-17E549F52089}"/>
              </a:ext>
            </a:extLst>
          </p:cNvPr>
          <p:cNvSpPr/>
          <p:nvPr/>
        </p:nvSpPr>
        <p:spPr>
          <a:xfrm flipH="1">
            <a:off x="5040307" y="2061301"/>
            <a:ext cx="490644" cy="839577"/>
          </a:xfrm>
          <a:prstGeom prst="bentArrow">
            <a:avLst>
              <a:gd name="adj1" fmla="val 32132"/>
              <a:gd name="adj2" fmla="val 35697"/>
              <a:gd name="adj3" fmla="val 3070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chemeClr val="tx1"/>
              </a:solidFill>
            </a:endParaRPr>
          </a:p>
        </p:txBody>
      </p:sp>
      <p:sp>
        <p:nvSpPr>
          <p:cNvPr id="16" name="Up-Down Arrow 26">
            <a:extLst>
              <a:ext uri="{FF2B5EF4-FFF2-40B4-BE49-F238E27FC236}">
                <a16:creationId xmlns:a16="http://schemas.microsoft.com/office/drawing/2014/main" id="{856DDF6C-B2B4-474D-A86D-EA72CD1B315F}"/>
              </a:ext>
            </a:extLst>
          </p:cNvPr>
          <p:cNvSpPr/>
          <p:nvPr/>
        </p:nvSpPr>
        <p:spPr>
          <a:xfrm>
            <a:off x="6070044" y="2164680"/>
            <a:ext cx="337621" cy="7536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27">
            <a:extLst>
              <a:ext uri="{FF2B5EF4-FFF2-40B4-BE49-F238E27FC236}">
                <a16:creationId xmlns:a16="http://schemas.microsoft.com/office/drawing/2014/main" id="{D891C701-51ED-40C5-8359-6D1711CA52C8}"/>
              </a:ext>
            </a:extLst>
          </p:cNvPr>
          <p:cNvPicPr>
            <a:picLocks noChangeAspect="1"/>
          </p:cNvPicPr>
          <p:nvPr/>
        </p:nvPicPr>
        <p:blipFill>
          <a:blip r:embed="rId3"/>
          <a:stretch>
            <a:fillRect/>
          </a:stretch>
        </p:blipFill>
        <p:spPr>
          <a:xfrm>
            <a:off x="5924847" y="845497"/>
            <a:ext cx="797983" cy="797983"/>
          </a:xfrm>
          <a:prstGeom prst="rect">
            <a:avLst/>
          </a:prstGeom>
        </p:spPr>
      </p:pic>
      <p:sp>
        <p:nvSpPr>
          <p:cNvPr id="21" name="TextBox 3">
            <a:extLst>
              <a:ext uri="{FF2B5EF4-FFF2-40B4-BE49-F238E27FC236}">
                <a16:creationId xmlns:a16="http://schemas.microsoft.com/office/drawing/2014/main" id="{BD8A1C69-2E86-46F9-ADE0-93F5D1C20DC0}"/>
              </a:ext>
            </a:extLst>
          </p:cNvPr>
          <p:cNvSpPr txBox="1"/>
          <p:nvPr/>
        </p:nvSpPr>
        <p:spPr>
          <a:xfrm>
            <a:off x="5363208" y="1747884"/>
            <a:ext cx="1947396" cy="307777"/>
          </a:xfrm>
          <a:prstGeom prst="rect">
            <a:avLst/>
          </a:prstGeom>
          <a:noFill/>
        </p:spPr>
        <p:txBody>
          <a:bodyPr wrap="square" rtlCol="0">
            <a:spAutoFit/>
          </a:bodyPr>
          <a:lstStyle/>
          <a:p>
            <a:pPr algn="ctr"/>
            <a:r>
              <a:rPr lang="en-BR" sz="1400" dirty="0"/>
              <a:t>Analistas </a:t>
            </a:r>
            <a:r>
              <a:rPr lang="pt-BR" sz="1400" dirty="0" err="1"/>
              <a:t>WTec</a:t>
            </a:r>
            <a:endParaRPr lang="en-BR" sz="1400" dirty="0"/>
          </a:p>
        </p:txBody>
      </p:sp>
      <p:sp>
        <p:nvSpPr>
          <p:cNvPr id="22" name="TextBox 3">
            <a:extLst>
              <a:ext uri="{FF2B5EF4-FFF2-40B4-BE49-F238E27FC236}">
                <a16:creationId xmlns:a16="http://schemas.microsoft.com/office/drawing/2014/main" id="{2DCBC26B-23FF-4A4E-AC6D-175A79697565}"/>
              </a:ext>
            </a:extLst>
          </p:cNvPr>
          <p:cNvSpPr txBox="1"/>
          <p:nvPr/>
        </p:nvSpPr>
        <p:spPr>
          <a:xfrm>
            <a:off x="1613449" y="4054876"/>
            <a:ext cx="1947396" cy="307777"/>
          </a:xfrm>
          <a:prstGeom prst="rect">
            <a:avLst/>
          </a:prstGeom>
          <a:noFill/>
        </p:spPr>
        <p:txBody>
          <a:bodyPr wrap="square" rtlCol="0">
            <a:spAutoFit/>
          </a:bodyPr>
          <a:lstStyle/>
          <a:p>
            <a:pPr algn="ctr"/>
            <a:r>
              <a:rPr lang="pt-BR" sz="1400" dirty="0"/>
              <a:t>Clientes</a:t>
            </a:r>
            <a:endParaRPr lang="en-BR" sz="1400" dirty="0"/>
          </a:p>
        </p:txBody>
      </p:sp>
      <p:sp>
        <p:nvSpPr>
          <p:cNvPr id="23" name="TextBox 11">
            <a:extLst>
              <a:ext uri="{FF2B5EF4-FFF2-40B4-BE49-F238E27FC236}">
                <a16:creationId xmlns:a16="http://schemas.microsoft.com/office/drawing/2014/main" id="{6048CBD8-E363-4F54-A464-1A00C18C6158}"/>
              </a:ext>
            </a:extLst>
          </p:cNvPr>
          <p:cNvSpPr txBox="1"/>
          <p:nvPr/>
        </p:nvSpPr>
        <p:spPr>
          <a:xfrm>
            <a:off x="3694089" y="2559065"/>
            <a:ext cx="1464946" cy="369332"/>
          </a:xfrm>
          <a:prstGeom prst="rect">
            <a:avLst/>
          </a:prstGeom>
          <a:noFill/>
        </p:spPr>
        <p:txBody>
          <a:bodyPr wrap="square" rtlCol="0">
            <a:spAutoFit/>
          </a:bodyPr>
          <a:lstStyle/>
          <a:p>
            <a:pPr algn="ctr"/>
            <a:r>
              <a:rPr lang="pt-BR" dirty="0"/>
              <a:t>Integração</a:t>
            </a:r>
            <a:endParaRPr lang="en-BR" dirty="0"/>
          </a:p>
        </p:txBody>
      </p:sp>
      <p:sp>
        <p:nvSpPr>
          <p:cNvPr id="24" name="TextBox 7">
            <a:extLst>
              <a:ext uri="{FF2B5EF4-FFF2-40B4-BE49-F238E27FC236}">
                <a16:creationId xmlns:a16="http://schemas.microsoft.com/office/drawing/2014/main" id="{CF4C3EE3-45E0-4F79-8F1C-3D90E2A15D53}"/>
              </a:ext>
            </a:extLst>
          </p:cNvPr>
          <p:cNvSpPr txBox="1"/>
          <p:nvPr/>
        </p:nvSpPr>
        <p:spPr>
          <a:xfrm>
            <a:off x="4958360" y="4670685"/>
            <a:ext cx="1464946" cy="369332"/>
          </a:xfrm>
          <a:prstGeom prst="rect">
            <a:avLst/>
          </a:prstGeom>
          <a:noFill/>
        </p:spPr>
        <p:txBody>
          <a:bodyPr wrap="square" rtlCol="0">
            <a:spAutoFit/>
          </a:bodyPr>
          <a:lstStyle/>
          <a:p>
            <a:pPr algn="ctr"/>
            <a:r>
              <a:rPr lang="en-BR" dirty="0"/>
              <a:t>Sistema</a:t>
            </a:r>
          </a:p>
        </p:txBody>
      </p:sp>
      <p:sp>
        <p:nvSpPr>
          <p:cNvPr id="29" name="TextBox 3">
            <a:extLst>
              <a:ext uri="{FF2B5EF4-FFF2-40B4-BE49-F238E27FC236}">
                <a16:creationId xmlns:a16="http://schemas.microsoft.com/office/drawing/2014/main" id="{1D18D4B2-54CB-4221-8BAE-8DBAF3FF6382}"/>
              </a:ext>
            </a:extLst>
          </p:cNvPr>
          <p:cNvSpPr txBox="1"/>
          <p:nvPr/>
        </p:nvSpPr>
        <p:spPr>
          <a:xfrm>
            <a:off x="3197681" y="4023682"/>
            <a:ext cx="1439788" cy="523220"/>
          </a:xfrm>
          <a:prstGeom prst="rect">
            <a:avLst/>
          </a:prstGeom>
          <a:noFill/>
        </p:spPr>
        <p:txBody>
          <a:bodyPr wrap="square" rtlCol="0">
            <a:spAutoFit/>
          </a:bodyPr>
          <a:lstStyle/>
          <a:p>
            <a:pPr algn="ctr"/>
            <a:r>
              <a:rPr lang="pt-BR" sz="1400" dirty="0"/>
              <a:t>Nova Solicitação de Crédito</a:t>
            </a:r>
            <a:endParaRPr lang="en-BR" sz="1400" dirty="0"/>
          </a:p>
        </p:txBody>
      </p:sp>
      <p:sp>
        <p:nvSpPr>
          <p:cNvPr id="3" name="CaixaDeTexto 2">
            <a:extLst>
              <a:ext uri="{FF2B5EF4-FFF2-40B4-BE49-F238E27FC236}">
                <a16:creationId xmlns:a16="http://schemas.microsoft.com/office/drawing/2014/main" id="{DD395AD4-62EA-4915-837F-3CFE6F5FE2FC}"/>
              </a:ext>
            </a:extLst>
          </p:cNvPr>
          <p:cNvSpPr txBox="1"/>
          <p:nvPr/>
        </p:nvSpPr>
        <p:spPr>
          <a:xfrm>
            <a:off x="3560845" y="484970"/>
            <a:ext cx="1944735" cy="646331"/>
          </a:xfrm>
          <a:prstGeom prst="rect">
            <a:avLst/>
          </a:prstGeom>
          <a:noFill/>
        </p:spPr>
        <p:txBody>
          <a:bodyPr wrap="square" rtlCol="0">
            <a:spAutoFit/>
          </a:bodyPr>
          <a:lstStyle/>
          <a:p>
            <a:r>
              <a:rPr lang="pt-BR" dirty="0"/>
              <a:t>Análise externa de</a:t>
            </a:r>
          </a:p>
          <a:p>
            <a:r>
              <a:rPr lang="pt-BR" dirty="0"/>
              <a:t>Risco e Crédito</a:t>
            </a:r>
          </a:p>
        </p:txBody>
      </p:sp>
    </p:spTree>
    <p:extLst>
      <p:ext uri="{BB962C8B-B14F-4D97-AF65-F5344CB8AC3E}">
        <p14:creationId xmlns:p14="http://schemas.microsoft.com/office/powerpoint/2010/main" val="30908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O PROBLEMA: </a:t>
            </a:r>
          </a:p>
        </p:txBody>
      </p:sp>
      <p:sp>
        <p:nvSpPr>
          <p:cNvPr id="30" name="TextBox 3">
            <a:extLst>
              <a:ext uri="{FF2B5EF4-FFF2-40B4-BE49-F238E27FC236}">
                <a16:creationId xmlns:a16="http://schemas.microsoft.com/office/drawing/2014/main" id="{225A6336-0702-4FB6-90A5-BCA6A93329A6}"/>
              </a:ext>
            </a:extLst>
          </p:cNvPr>
          <p:cNvSpPr txBox="1"/>
          <p:nvPr/>
        </p:nvSpPr>
        <p:spPr>
          <a:xfrm>
            <a:off x="936051" y="1206274"/>
            <a:ext cx="7272912" cy="2678747"/>
          </a:xfrm>
          <a:prstGeom prst="rect">
            <a:avLst/>
          </a:prstGeom>
          <a:noFill/>
        </p:spPr>
        <p:txBody>
          <a:bodyPr wrap="square" tIns="46800" rtlCol="0">
            <a:spAutoFit/>
          </a:bodyPr>
          <a:lstStyle/>
          <a:p>
            <a:pPr marL="342900" lvl="0" indent="-342900">
              <a:lnSpc>
                <a:spcPct val="150000"/>
              </a:lnSpc>
              <a:buClr>
                <a:srgbClr val="ED145B"/>
              </a:buClr>
              <a:buSzPct val="100000"/>
              <a:buFont typeface="+mj-lt"/>
              <a:buAutoNum type="arabicPeriod"/>
            </a:pPr>
            <a:r>
              <a:rPr lang="pt-BR" sz="1400" dirty="0">
                <a:solidFill>
                  <a:schemeClr val="tx1">
                    <a:lumMod val="65000"/>
                    <a:lumOff val="35000"/>
                  </a:schemeClr>
                </a:solidFill>
                <a:latin typeface="Gotham HTF Light" pitchFamily="50" charset="0"/>
              </a:rPr>
              <a:t>A empresa gostaria de saber se é possível traçar alguma estratégia comum para cada grupo de cliente, no entanto essa análise nunca foi feita e ninguém, até o momento, sabe ao certo qual seria a melhor forma de conseguir realizar esse tipo de análise. Hoje, no conjunto de dados, não existem informações claras relativas ao segmento do cliente ou tamanho, apenas dados relativos ao faturamento, ano de fundação, endividamento e etc.</a:t>
            </a:r>
          </a:p>
          <a:p>
            <a:pPr marL="742950" lvl="1"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Isso ajudaria muto os times de marketing e análise de crédito;</a:t>
            </a:r>
          </a:p>
        </p:txBody>
      </p:sp>
    </p:spTree>
    <p:extLst>
      <p:ext uri="{BB962C8B-B14F-4D97-AF65-F5344CB8AC3E}">
        <p14:creationId xmlns:p14="http://schemas.microsoft.com/office/powerpoint/2010/main" val="6678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O PROBLEMA: </a:t>
            </a:r>
          </a:p>
        </p:txBody>
      </p:sp>
      <p:sp>
        <p:nvSpPr>
          <p:cNvPr id="30" name="TextBox 3">
            <a:extLst>
              <a:ext uri="{FF2B5EF4-FFF2-40B4-BE49-F238E27FC236}">
                <a16:creationId xmlns:a16="http://schemas.microsoft.com/office/drawing/2014/main" id="{225A6336-0702-4FB6-90A5-BCA6A93329A6}"/>
              </a:ext>
            </a:extLst>
          </p:cNvPr>
          <p:cNvSpPr txBox="1"/>
          <p:nvPr/>
        </p:nvSpPr>
        <p:spPr>
          <a:xfrm>
            <a:off x="936051" y="1206274"/>
            <a:ext cx="7272912" cy="2032416"/>
          </a:xfrm>
          <a:prstGeom prst="rect">
            <a:avLst/>
          </a:prstGeom>
          <a:noFill/>
        </p:spPr>
        <p:txBody>
          <a:bodyPr wrap="square" tIns="46800" rtlCol="0">
            <a:spAutoFit/>
          </a:bodyPr>
          <a:lstStyle/>
          <a:p>
            <a:pPr lvl="0">
              <a:lnSpc>
                <a:spcPct val="150000"/>
              </a:lnSpc>
              <a:buClr>
                <a:srgbClr val="ED145B"/>
              </a:buClr>
              <a:buSzPct val="100000"/>
            </a:pPr>
            <a:r>
              <a:rPr lang="pt-BR" sz="1400" dirty="0">
                <a:solidFill>
                  <a:srgbClr val="FF0066"/>
                </a:solidFill>
                <a:latin typeface="Gotham HTF Light" pitchFamily="50" charset="0"/>
              </a:rPr>
              <a:t>2. </a:t>
            </a:r>
            <a:r>
              <a:rPr lang="pt-BR" sz="1400" dirty="0">
                <a:solidFill>
                  <a:schemeClr val="tx1">
                    <a:lumMod val="65000"/>
                    <a:lumOff val="35000"/>
                  </a:schemeClr>
                </a:solidFill>
                <a:latin typeface="Gotham HTF Light" pitchFamily="50" charset="0"/>
              </a:rPr>
              <a:t>A empresa deseja, entre outras coisas, criar um “robô automatizado” (na linguagem da própria empresa), que realize uma recomendação de crédito para que os analistas se baseiem nessa recomendação para conceder o limite máximo de crédito.</a:t>
            </a:r>
          </a:p>
          <a:p>
            <a:pPr marL="742950" lvl="1"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Vale salientar que por se tratar de valores monetários é importante que este modelo tenha um bom desempenho;</a:t>
            </a:r>
          </a:p>
        </p:txBody>
      </p:sp>
    </p:spTree>
    <p:extLst>
      <p:ext uri="{BB962C8B-B14F-4D97-AF65-F5344CB8AC3E}">
        <p14:creationId xmlns:p14="http://schemas.microsoft.com/office/powerpoint/2010/main" val="115077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O PROBLEMA: </a:t>
            </a:r>
          </a:p>
        </p:txBody>
      </p:sp>
      <p:sp>
        <p:nvSpPr>
          <p:cNvPr id="30" name="TextBox 3">
            <a:extLst>
              <a:ext uri="{FF2B5EF4-FFF2-40B4-BE49-F238E27FC236}">
                <a16:creationId xmlns:a16="http://schemas.microsoft.com/office/drawing/2014/main" id="{225A6336-0702-4FB6-90A5-BCA6A93329A6}"/>
              </a:ext>
            </a:extLst>
          </p:cNvPr>
          <p:cNvSpPr txBox="1"/>
          <p:nvPr/>
        </p:nvSpPr>
        <p:spPr>
          <a:xfrm>
            <a:off x="1097415" y="1831563"/>
            <a:ext cx="7272912" cy="685573"/>
          </a:xfrm>
          <a:prstGeom prst="rect">
            <a:avLst/>
          </a:prstGeom>
          <a:noFill/>
        </p:spPr>
        <p:txBody>
          <a:bodyPr wrap="square" tIns="46800" rtlCol="0">
            <a:spAutoFit/>
          </a:bodyPr>
          <a:lstStyle/>
          <a:p>
            <a:pPr lvl="0">
              <a:lnSpc>
                <a:spcPct val="150000"/>
              </a:lnSpc>
              <a:buClr>
                <a:srgbClr val="ED145B"/>
              </a:buClr>
              <a:buSzPct val="100000"/>
            </a:pPr>
            <a:r>
              <a:rPr lang="pt-BR" sz="3000" dirty="0">
                <a:solidFill>
                  <a:schemeClr val="tx1">
                    <a:lumMod val="65000"/>
                    <a:lumOff val="35000"/>
                  </a:schemeClr>
                </a:solidFill>
                <a:latin typeface="Gotham HTF Light" pitchFamily="50" charset="0"/>
              </a:rPr>
              <a:t>O que mais seria possível ser feito???</a:t>
            </a:r>
          </a:p>
        </p:txBody>
      </p:sp>
    </p:spTree>
    <p:extLst>
      <p:ext uri="{BB962C8B-B14F-4D97-AF65-F5344CB8AC3E}">
        <p14:creationId xmlns:p14="http://schemas.microsoft.com/office/powerpoint/2010/main" val="25419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D2374A6D-7F02-451D-8DE8-1A875A71CF2F}"/>
              </a:ext>
            </a:extLst>
          </p:cNvPr>
          <p:cNvSpPr txBox="1"/>
          <p:nvPr/>
        </p:nvSpPr>
        <p:spPr>
          <a:xfrm>
            <a:off x="935544" y="567965"/>
            <a:ext cx="7272911" cy="369332"/>
          </a:xfrm>
          <a:prstGeom prst="rect">
            <a:avLst/>
          </a:prstGeom>
          <a:noFill/>
        </p:spPr>
        <p:txBody>
          <a:bodyPr wrap="square" rtlCol="0">
            <a:spAutoFit/>
          </a:bodyPr>
          <a:lstStyle/>
          <a:p>
            <a:r>
              <a:rPr lang="pt-BR" dirty="0">
                <a:solidFill>
                  <a:srgbClr val="FF0066"/>
                </a:solidFill>
                <a:latin typeface="Gotham HTF" pitchFamily="50" charset="0"/>
                <a:cs typeface="Gotham HTF Bold"/>
              </a:rPr>
              <a:t>O QUE É ESPERADO COMO ENTREGA? </a:t>
            </a:r>
          </a:p>
        </p:txBody>
      </p:sp>
      <p:sp>
        <p:nvSpPr>
          <p:cNvPr id="5" name="TextBox 3">
            <a:extLst>
              <a:ext uri="{FF2B5EF4-FFF2-40B4-BE49-F238E27FC236}">
                <a16:creationId xmlns:a16="http://schemas.microsoft.com/office/drawing/2014/main" id="{A756C50D-988E-4D67-A9DD-881FE67E3FBD}"/>
              </a:ext>
            </a:extLst>
          </p:cNvPr>
          <p:cNvSpPr txBox="1"/>
          <p:nvPr/>
        </p:nvSpPr>
        <p:spPr>
          <a:xfrm>
            <a:off x="936050" y="1206274"/>
            <a:ext cx="8060031" cy="3924537"/>
          </a:xfrm>
          <a:prstGeom prst="rect">
            <a:avLst/>
          </a:prstGeom>
          <a:noFill/>
        </p:spPr>
        <p:txBody>
          <a:bodyPr wrap="square" tIns="46800" rtlCol="0">
            <a:spAutoFit/>
          </a:bodyPr>
          <a:lstStyle/>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A solução </a:t>
            </a:r>
            <a:r>
              <a:rPr lang="pt-BR" sz="1400" b="1" dirty="0">
                <a:solidFill>
                  <a:schemeClr val="tx1">
                    <a:lumMod val="65000"/>
                    <a:lumOff val="35000"/>
                  </a:schemeClr>
                </a:solidFill>
                <a:latin typeface="Gotham HTF Light" pitchFamily="50" charset="0"/>
              </a:rPr>
              <a:t>implementada </a:t>
            </a:r>
            <a:r>
              <a:rPr lang="pt-BR" sz="1400" dirty="0">
                <a:solidFill>
                  <a:schemeClr val="tx1">
                    <a:lumMod val="65000"/>
                    <a:lumOff val="35000"/>
                  </a:schemeClr>
                </a:solidFill>
                <a:latin typeface="Gotham HTF Light" pitchFamily="50" charset="0"/>
              </a:rPr>
              <a:t>utilizando modelos de </a:t>
            </a:r>
            <a:r>
              <a:rPr lang="pt-BR" sz="1400" dirty="0" err="1">
                <a:solidFill>
                  <a:schemeClr val="tx1">
                    <a:lumMod val="65000"/>
                    <a:lumOff val="35000"/>
                  </a:schemeClr>
                </a:solidFill>
                <a:latin typeface="Gotham HTF Light" pitchFamily="50" charset="0"/>
              </a:rPr>
              <a:t>Machine</a:t>
            </a:r>
            <a:r>
              <a:rPr lang="pt-BR" sz="1400" dirty="0">
                <a:solidFill>
                  <a:schemeClr val="tx1">
                    <a:lumMod val="65000"/>
                    <a:lumOff val="35000"/>
                  </a:schemeClr>
                </a:solidFill>
                <a:latin typeface="Gotham HTF Light" pitchFamily="50" charset="0"/>
              </a:rPr>
              <a:t> e </a:t>
            </a:r>
            <a:r>
              <a:rPr lang="pt-BR" sz="1400" dirty="0" err="1">
                <a:solidFill>
                  <a:schemeClr val="tx1">
                    <a:lumMod val="65000"/>
                    <a:lumOff val="35000"/>
                  </a:schemeClr>
                </a:solidFill>
                <a:latin typeface="Gotham HTF Light" pitchFamily="50" charset="0"/>
              </a:rPr>
              <a:t>Deep</a:t>
            </a:r>
            <a:r>
              <a:rPr lang="pt-BR" sz="1400" dirty="0">
                <a:solidFill>
                  <a:schemeClr val="tx1">
                    <a:lumMod val="65000"/>
                    <a:lumOff val="35000"/>
                  </a:schemeClr>
                </a:solidFill>
                <a:latin typeface="Gotham HTF Light" pitchFamily="50" charset="0"/>
              </a:rPr>
              <a:t> Learning para os 2 problemas e outras soluções </a:t>
            </a:r>
            <a:r>
              <a:rPr lang="pt-BR" sz="1400" b="1" dirty="0">
                <a:solidFill>
                  <a:schemeClr val="tx1">
                    <a:lumMod val="65000"/>
                    <a:lumOff val="35000"/>
                  </a:schemeClr>
                </a:solidFill>
                <a:latin typeface="Gotham HTF Light" pitchFamily="50" charset="0"/>
              </a:rPr>
              <a:t>diferenciadas</a:t>
            </a:r>
            <a:r>
              <a:rPr lang="pt-BR" sz="1400" dirty="0">
                <a:solidFill>
                  <a:schemeClr val="tx1">
                    <a:lumMod val="65000"/>
                    <a:lumOff val="35000"/>
                  </a:schemeClr>
                </a:solidFill>
                <a:latin typeface="Gotham HTF Light" pitchFamily="50" charset="0"/>
              </a:rPr>
              <a:t> e </a:t>
            </a:r>
            <a:r>
              <a:rPr lang="pt-BR" sz="1400" b="1" dirty="0">
                <a:solidFill>
                  <a:schemeClr val="tx1">
                    <a:lumMod val="65000"/>
                    <a:lumOff val="35000"/>
                  </a:schemeClr>
                </a:solidFill>
                <a:latin typeface="Gotham HTF Light" pitchFamily="50" charset="0"/>
              </a:rPr>
              <a:t>inovadores </a:t>
            </a:r>
            <a:r>
              <a:rPr lang="pt-BR" sz="1400" dirty="0">
                <a:solidFill>
                  <a:schemeClr val="tx1">
                    <a:lumMod val="65000"/>
                    <a:lumOff val="35000"/>
                  </a:schemeClr>
                </a:solidFill>
                <a:latin typeface="Gotham HTF Light" pitchFamily="50" charset="0"/>
              </a:rPr>
              <a:t>(opcional) que possam ser aplicadas ao conjunto de dados proposto.</a:t>
            </a:r>
          </a:p>
          <a:p>
            <a:pPr marL="285750" lvl="0" indent="-285750">
              <a:lnSpc>
                <a:spcPct val="150000"/>
              </a:lnSpc>
              <a:buClr>
                <a:srgbClr val="ED145B"/>
              </a:buClr>
              <a:buSzPct val="100000"/>
              <a:buFont typeface="Arial" panose="020B0604020202020204" pitchFamily="34" charset="0"/>
              <a:buChar char="•"/>
            </a:pPr>
            <a:r>
              <a:rPr lang="pt-BR" sz="1400" b="1" dirty="0">
                <a:solidFill>
                  <a:schemeClr val="tx1">
                    <a:lumMod val="65000"/>
                    <a:lumOff val="35000"/>
                  </a:schemeClr>
                </a:solidFill>
                <a:latin typeface="Gotham HTF Light" pitchFamily="50" charset="0"/>
              </a:rPr>
              <a:t>	</a:t>
            </a:r>
            <a:r>
              <a:rPr lang="pt-BR" sz="1400" dirty="0">
                <a:solidFill>
                  <a:schemeClr val="tx1">
                    <a:lumMod val="65000"/>
                    <a:lumOff val="35000"/>
                  </a:schemeClr>
                </a:solidFill>
                <a:latin typeface="Gotham HTF Light" pitchFamily="50" charset="0"/>
              </a:rPr>
              <a:t>Devem ser entregues em formato de </a:t>
            </a:r>
            <a:r>
              <a:rPr lang="pt-BR" sz="1400" dirty="0" err="1">
                <a:solidFill>
                  <a:schemeClr val="tx1">
                    <a:lumMod val="65000"/>
                    <a:lumOff val="35000"/>
                  </a:schemeClr>
                </a:solidFill>
                <a:latin typeface="Gotham HTF Light" pitchFamily="50" charset="0"/>
              </a:rPr>
              <a:t>Jupyter</a:t>
            </a:r>
            <a:r>
              <a:rPr lang="pt-BR" sz="1400" dirty="0">
                <a:solidFill>
                  <a:schemeClr val="tx1">
                    <a:lumMod val="65000"/>
                    <a:lumOff val="35000"/>
                  </a:schemeClr>
                </a:solidFill>
                <a:latin typeface="Gotham HTF Light" pitchFamily="50" charset="0"/>
              </a:rPr>
              <a:t> Notebook;</a:t>
            </a:r>
          </a:p>
          <a:p>
            <a:pPr lvl="0">
              <a:lnSpc>
                <a:spcPct val="150000"/>
              </a:lnSpc>
              <a:buClr>
                <a:srgbClr val="ED145B"/>
              </a:buClr>
              <a:buSzPct val="100000"/>
            </a:pPr>
            <a:endParaRPr lang="pt-BR" sz="1400" b="1" dirty="0">
              <a:solidFill>
                <a:schemeClr val="tx1">
                  <a:lumMod val="65000"/>
                  <a:lumOff val="35000"/>
                </a:schemeClr>
              </a:solidFill>
              <a:latin typeface="Gotham HTF Light" pitchFamily="50" charset="0"/>
            </a:endParaRPr>
          </a:p>
          <a:p>
            <a:pPr lvl="0">
              <a:lnSpc>
                <a:spcPct val="150000"/>
              </a:lnSpc>
              <a:buClr>
                <a:srgbClr val="ED145B"/>
              </a:buClr>
              <a:buSzPct val="100000"/>
            </a:pPr>
            <a:r>
              <a:rPr lang="pt-BR" sz="1400" dirty="0">
                <a:solidFill>
                  <a:schemeClr val="tx1">
                    <a:lumMod val="65000"/>
                    <a:lumOff val="35000"/>
                  </a:schemeClr>
                </a:solidFill>
                <a:latin typeface="Gotham HTF Light" pitchFamily="50" charset="0"/>
              </a:rPr>
              <a:t>Apresentação em formato de </a:t>
            </a:r>
            <a:r>
              <a:rPr lang="pt-BR" sz="1400" dirty="0" err="1">
                <a:solidFill>
                  <a:schemeClr val="tx1">
                    <a:lumMod val="65000"/>
                    <a:lumOff val="35000"/>
                  </a:schemeClr>
                </a:solidFill>
                <a:latin typeface="Gotham HTF Light" pitchFamily="50" charset="0"/>
              </a:rPr>
              <a:t>Pitch</a:t>
            </a:r>
            <a:r>
              <a:rPr lang="pt-BR" sz="1400" dirty="0">
                <a:solidFill>
                  <a:schemeClr val="tx1">
                    <a:lumMod val="65000"/>
                    <a:lumOff val="35000"/>
                  </a:schemeClr>
                </a:solidFill>
                <a:latin typeface="Gotham HTF Light" pitchFamily="50" charset="0"/>
              </a:rPr>
              <a:t> de 3 minutos a ser realizada por cada um dos grupos (de 2 a 3 integrantes) no dia </a:t>
            </a:r>
            <a:r>
              <a:rPr lang="pt-BR" sz="1400" b="1" dirty="0">
                <a:solidFill>
                  <a:srgbClr val="FF0066"/>
                </a:solidFill>
                <a:latin typeface="Gotham HTF Light" pitchFamily="50" charset="0"/>
              </a:rPr>
              <a:t>01/04/2023</a:t>
            </a:r>
            <a:r>
              <a:rPr lang="pt-BR" sz="1400" dirty="0">
                <a:solidFill>
                  <a:schemeClr val="tx1">
                    <a:lumMod val="65000"/>
                    <a:lumOff val="35000"/>
                  </a:schemeClr>
                </a:solidFill>
                <a:latin typeface="Gotham HTF Light" pitchFamily="50" charset="0"/>
              </a:rPr>
              <a:t>.</a:t>
            </a:r>
          </a:p>
          <a:p>
            <a:pPr marL="285750" lvl="0"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O que </a:t>
            </a:r>
            <a:r>
              <a:rPr lang="pt-BR" sz="1400" b="1" dirty="0">
                <a:solidFill>
                  <a:schemeClr val="tx1">
                    <a:lumMod val="65000"/>
                    <a:lumOff val="35000"/>
                  </a:schemeClr>
                </a:solidFill>
                <a:latin typeface="Gotham HTF Light" pitchFamily="50" charset="0"/>
              </a:rPr>
              <a:t>não</a:t>
            </a:r>
            <a:r>
              <a:rPr lang="pt-BR" sz="1400" dirty="0">
                <a:solidFill>
                  <a:schemeClr val="tx1">
                    <a:lumMod val="65000"/>
                    <a:lumOff val="35000"/>
                  </a:schemeClr>
                </a:solidFill>
                <a:latin typeface="Gotham HTF Light" pitchFamily="50" charset="0"/>
              </a:rPr>
              <a:t> esperado para a apresentação: Apenas slides com métricas e resultados;</a:t>
            </a:r>
          </a:p>
          <a:p>
            <a:pPr marL="285750" lvl="0" indent="-285750">
              <a:lnSpc>
                <a:spcPct val="150000"/>
              </a:lnSpc>
              <a:buClr>
                <a:srgbClr val="ED145B"/>
              </a:buClr>
              <a:buSzPct val="100000"/>
              <a:buFont typeface="Arial" panose="020B0604020202020204" pitchFamily="34" charset="0"/>
              <a:buChar char="•"/>
            </a:pPr>
            <a:r>
              <a:rPr lang="pt-BR" sz="1400" dirty="0">
                <a:solidFill>
                  <a:schemeClr val="tx1">
                    <a:lumMod val="65000"/>
                    <a:lumOff val="35000"/>
                  </a:schemeClr>
                </a:solidFill>
                <a:latin typeface="Gotham HTF Light" pitchFamily="50" charset="0"/>
              </a:rPr>
              <a:t>O que é esperado para a apresentação: Métricas e resultados em um formato entendível para uma área de negócio e o que esses resultados podem representar para o negócio em si em termos práticos;</a:t>
            </a:r>
          </a:p>
          <a:p>
            <a:pPr lvl="0">
              <a:lnSpc>
                <a:spcPct val="150000"/>
              </a:lnSpc>
              <a:buClr>
                <a:srgbClr val="ED145B"/>
              </a:buClr>
              <a:buSzPct val="100000"/>
            </a:pPr>
            <a:endParaRPr lang="pt-BR" sz="14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9429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5716</TotalTime>
  <Words>1312</Words>
  <Application>Microsoft Office PowerPoint</Application>
  <PresentationFormat>Personalizar</PresentationFormat>
  <Paragraphs>119</Paragraphs>
  <Slides>18</Slides>
  <Notes>16</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18</vt:i4>
      </vt:variant>
    </vt:vector>
  </HeadingPairs>
  <TitlesOfParts>
    <vt:vector size="27" baseType="lpstr">
      <vt:lpstr>Gotham HTF Light</vt:lpstr>
      <vt:lpstr>Arial</vt:lpstr>
      <vt:lpstr>Gotham HTF</vt:lpstr>
      <vt:lpstr>Gotham HTF </vt:lpstr>
      <vt:lpstr>Calibri Light</vt:lpstr>
      <vt:lpstr>Calibri</vt:lpstr>
      <vt:lpstr>Gotham HTF Medium</vt:lpstr>
      <vt:lpstr>Personalizar design</vt:lpstr>
      <vt:lpstr>2_Personalizar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Keylla Ramos Saes</cp:lastModifiedBy>
  <cp:revision>399</cp:revision>
  <dcterms:created xsi:type="dcterms:W3CDTF">2019-02-15T12:16:11Z</dcterms:created>
  <dcterms:modified xsi:type="dcterms:W3CDTF">2023-03-04T21:41:46Z</dcterms:modified>
</cp:coreProperties>
</file>